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360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360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360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36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half" idx="21"/>
          </p:nvPr>
        </p:nvSpPr>
        <p:spPr>
          <a:xfrm>
            <a:off x="6946900" y="1447800"/>
            <a:ext cx="4572000" cy="6853881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half" idx="21"/>
          </p:nvPr>
        </p:nvSpPr>
        <p:spPr>
          <a:xfrm>
            <a:off x="6946900" y="1447800"/>
            <a:ext cx="4572000" cy="6853881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21"/>
          </p:nvPr>
        </p:nvSpPr>
        <p:spPr>
          <a:xfrm>
            <a:off x="7200900" y="2578100"/>
            <a:ext cx="4064000" cy="6092339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1pPr>
            <a:lvl2pPr marL="12566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2pPr>
            <a:lvl3pPr marL="1701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3pPr>
            <a:lvl4pPr marL="21456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4pPr>
            <a:lvl5pPr marL="2590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1pPr>
            <a:lvl2pPr marL="12566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2pPr>
            <a:lvl3pPr marL="1701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3pPr>
            <a:lvl4pPr marL="21456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4pPr>
            <a:lvl5pPr marL="2590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1pPr>
            <a:lvl2pPr marL="12566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2pPr>
            <a:lvl3pPr marL="1701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3pPr>
            <a:lvl4pPr marL="21456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4pPr>
            <a:lvl5pPr marL="2590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1pPr>
            <a:lvl2pPr marL="12566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2pPr>
            <a:lvl3pPr marL="1701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3pPr>
            <a:lvl4pPr marL="21456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4pPr>
            <a:lvl5pPr marL="2590120" indent="-494620">
              <a:spcBef>
                <a:spcPts val="3800"/>
              </a:spcBef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21"/>
          </p:nvPr>
        </p:nvSpPr>
        <p:spPr>
          <a:xfrm>
            <a:off x="2755900" y="1803400"/>
            <a:ext cx="6854401" cy="4572001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21"/>
          </p:nvPr>
        </p:nvSpPr>
        <p:spPr>
          <a:xfrm>
            <a:off x="2755900" y="1803400"/>
            <a:ext cx="6854401" cy="4572001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solidFill>
            <a:srgbClr val="FFFB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ass your exams…"/>
          <p:cNvSpPr txBox="1">
            <a:spLocks noGrp="1"/>
          </p:cNvSpPr>
          <p:nvPr>
            <p:ph type="ctrTitle"/>
          </p:nvPr>
        </p:nvSpPr>
        <p:spPr>
          <a:xfrm>
            <a:off x="1206500" y="825500"/>
            <a:ext cx="10464800" cy="330200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A12"/>
                </a:solidFill>
              </a:defRPr>
            </a:pPr>
            <a:r>
              <a:t>Pass your exams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rPr sz="6400"/>
              <a:t>Information for candidates</a:t>
            </a:r>
          </a:p>
        </p:txBody>
      </p:sp>
      <p:sp>
        <p:nvSpPr>
          <p:cNvPr id="138" name="Robert H Taylor…"/>
          <p:cNvSpPr txBox="1">
            <a:spLocks noGrp="1"/>
          </p:cNvSpPr>
          <p:nvPr>
            <p:ph type="subTitle" sz="half" idx="1"/>
          </p:nvPr>
        </p:nvSpPr>
        <p:spPr>
          <a:xfrm>
            <a:off x="1282700" y="5810250"/>
            <a:ext cx="10464800" cy="252095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A12"/>
                </a:solidFill>
              </a:defRPr>
            </a:pPr>
            <a:r>
              <a:t>Robert H Taylor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Examinations Department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Royal College Ophthalmologists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WH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WHY?</a:t>
            </a:r>
          </a:p>
        </p:txBody>
      </p:sp>
      <p:sp>
        <p:nvSpPr>
          <p:cNvPr id="165" name="Because it has to take account of how hard the exam wa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Because it has to take account of how hard the exam was</a:t>
            </a:r>
          </a:p>
          <a:p>
            <a:r>
              <a:t>The process is set out in advance</a:t>
            </a:r>
          </a:p>
          <a:p>
            <a:r>
              <a:t>The pass marks tend to be similar in recurrent exams</a:t>
            </a:r>
          </a:p>
          <a:p>
            <a:r>
              <a:t>The process is published and analysed each exam by an external company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SO</a:t>
            </a:r>
          </a:p>
        </p:txBody>
      </p:sp>
      <p:pic>
        <p:nvPicPr>
          <p:cNvPr id="169" name="droppedImage.png" descr="dropped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9340" y="2615575"/>
            <a:ext cx="5499100" cy="60210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o how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So how?</a:t>
            </a:r>
          </a:p>
        </p:txBody>
      </p:sp>
      <p:sp>
        <p:nvSpPr>
          <p:cNvPr id="172" name="Does a standard get set"/>
          <p:cNvSpPr txBox="1">
            <a:spLocks noGrp="1"/>
          </p:cNvSpPr>
          <p:nvPr>
            <p:ph type="body" idx="1"/>
          </p:nvPr>
        </p:nvSpPr>
        <p:spPr>
          <a:xfrm>
            <a:off x="419100" y="2768600"/>
            <a:ext cx="11315700" cy="5715000"/>
          </a:xfrm>
          <a:prstGeom prst="rect">
            <a:avLst/>
          </a:prstGeom>
        </p:spPr>
        <p:txBody>
          <a:bodyPr/>
          <a:lstStyle>
            <a:lvl1pPr marL="1333500">
              <a:defRPr>
                <a:solidFill>
                  <a:srgbClr val="FFFA12"/>
                </a:solidFill>
              </a:defRPr>
            </a:lvl1pPr>
          </a:lstStyle>
          <a:p>
            <a:r>
              <a:rPr dirty="0"/>
              <a:t>Does a standard get </a:t>
            </a:r>
            <a:r>
              <a:rPr dirty="0" smtClean="0"/>
              <a:t>set</a:t>
            </a:r>
            <a:r>
              <a:rPr lang="en-US" dirty="0" smtClean="0"/>
              <a:t>?</a:t>
            </a:r>
            <a:endParaRPr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tandard Sett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Standard Setting</a:t>
            </a:r>
          </a:p>
        </p:txBody>
      </p:sp>
      <p:sp>
        <p:nvSpPr>
          <p:cNvPr id="175" name="Pass mark will change with different sitting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>
              <a:defRPr>
                <a:solidFill>
                  <a:srgbClr val="FFFA12"/>
                </a:solidFill>
              </a:defRPr>
            </a:pPr>
            <a:r>
              <a:rPr lang="en-US" dirty="0" smtClean="0"/>
              <a:t>The p</a:t>
            </a:r>
            <a:r>
              <a:rPr dirty="0" smtClean="0"/>
              <a:t>ass </a:t>
            </a:r>
            <a:r>
              <a:rPr dirty="0"/>
              <a:t>mark will change with different sittings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The questions may be more </a:t>
            </a:r>
            <a:r>
              <a:rPr dirty="0" smtClean="0"/>
              <a:t>difficult</a:t>
            </a:r>
            <a:endParaRPr dirty="0"/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Note there is not a pass rate</a:t>
            </a:r>
          </a:p>
          <a:p>
            <a:pPr marL="1778000" lvl="1">
              <a:defRPr>
                <a:solidFill>
                  <a:srgbClr val="FFFA12"/>
                </a:solidFill>
              </a:defRPr>
            </a:pPr>
            <a:r>
              <a:rPr dirty="0" smtClean="0"/>
              <a:t>It</a:t>
            </a:r>
            <a:r>
              <a:rPr lang="en-US" dirty="0" smtClean="0"/>
              <a:t> i</a:t>
            </a:r>
            <a:r>
              <a:rPr dirty="0" smtClean="0"/>
              <a:t>s </a:t>
            </a:r>
            <a:r>
              <a:rPr dirty="0"/>
              <a:t>technically possible for </a:t>
            </a:r>
            <a:r>
              <a:rPr lang="en-US" dirty="0" smtClean="0"/>
              <a:t>a </a:t>
            </a:r>
            <a:r>
              <a:rPr dirty="0" smtClean="0"/>
              <a:t>100</a:t>
            </a:r>
            <a:r>
              <a:rPr dirty="0"/>
              <a:t>% pass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art 1 and Part 2 Writt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Part 1 and Part 2 Written</a:t>
            </a:r>
          </a:p>
        </p:txBody>
      </p:sp>
      <p:sp>
        <p:nvSpPr>
          <p:cNvPr id="178" name="Ebel method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333500">
              <a:defRPr>
                <a:solidFill>
                  <a:srgbClr val="FFFA12"/>
                </a:solidFill>
              </a:defRPr>
            </a:lvl1pPr>
          </a:lstStyle>
          <a:p>
            <a:r>
              <a:t>Ebel method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fra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Refraction</a:t>
            </a:r>
          </a:p>
        </p:txBody>
      </p:sp>
      <p:sp>
        <p:nvSpPr>
          <p:cNvPr id="181" name="Hofstee Method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333500">
              <a:defRPr>
                <a:solidFill>
                  <a:srgbClr val="FFFA12"/>
                </a:solidFill>
              </a:defRPr>
            </a:lvl1pPr>
          </a:lstStyle>
          <a:p>
            <a:r>
              <a:t>Hofstee Method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art 2 Ophthalmolo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Part 2 Ophthalmology</a:t>
            </a:r>
          </a:p>
        </p:txBody>
      </p:sp>
      <p:sp>
        <p:nvSpPr>
          <p:cNvPr id="184" name="Two part exam…"/>
          <p:cNvSpPr txBox="1">
            <a:spLocks noGrp="1"/>
          </p:cNvSpPr>
          <p:nvPr>
            <p:ph type="body" idx="1"/>
          </p:nvPr>
        </p:nvSpPr>
        <p:spPr>
          <a:xfrm>
            <a:off x="419100" y="2768600"/>
            <a:ext cx="11315700" cy="5715000"/>
          </a:xfrm>
          <a:prstGeom prst="rect">
            <a:avLst/>
          </a:prstGeom>
        </p:spPr>
        <p:txBody>
          <a:bodyPr/>
          <a:lstStyle/>
          <a:p>
            <a:pPr marL="1333500">
              <a:defRPr>
                <a:solidFill>
                  <a:srgbClr val="FFFA12"/>
                </a:solidFill>
              </a:defRPr>
            </a:pPr>
            <a:r>
              <a:t>Two part exam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Blueprinted to GMC </a:t>
            </a:r>
          </a:p>
          <a:p>
            <a:pPr marL="1778000" lvl="1">
              <a:defRPr>
                <a:solidFill>
                  <a:srgbClr val="FFFA12"/>
                </a:solidFill>
              </a:defRPr>
            </a:pPr>
            <a:r>
              <a:t>“Good medical practice”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Learning outcomes </a:t>
            </a:r>
          </a:p>
          <a:p>
            <a:pPr marL="1778000" lvl="1">
              <a:defRPr>
                <a:solidFill>
                  <a:srgbClr val="FFFA12"/>
                </a:solidFill>
              </a:defRPr>
            </a:pPr>
            <a:r>
              <a:t>“Ophthalmic Specialist Training"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Mapped to the curriculum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art 2 Ora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Part 2 Oral</a:t>
            </a:r>
          </a:p>
        </p:txBody>
      </p:sp>
      <p:sp>
        <p:nvSpPr>
          <p:cNvPr id="187" name="Borderling Candidate Method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333500">
              <a:defRPr>
                <a:solidFill>
                  <a:srgbClr val="FFFA12"/>
                </a:solidFill>
              </a:defRPr>
            </a:lvl1pPr>
          </a:lstStyle>
          <a:p>
            <a:r>
              <a:rPr dirty="0" smtClean="0"/>
              <a:t>Borderlin</a:t>
            </a:r>
            <a:r>
              <a:rPr lang="en-US" dirty="0" smtClean="0"/>
              <a:t>e</a:t>
            </a:r>
            <a:r>
              <a:rPr dirty="0" smtClean="0"/>
              <a:t> </a:t>
            </a:r>
            <a:r>
              <a:rPr dirty="0"/>
              <a:t>Candidate Method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Ebel Metho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Ebel Method</a:t>
            </a:r>
          </a:p>
        </p:txBody>
      </p:sp>
      <p:sp>
        <p:nvSpPr>
          <p:cNvPr id="190" name="Cutoff score method ( like Angoff, Nedelsky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>
              <a:defRPr>
                <a:solidFill>
                  <a:srgbClr val="FFFA12"/>
                </a:solidFill>
              </a:defRPr>
            </a:pPr>
            <a:r>
              <a:t>Cutoff score method ( like Angoff, Nedelsky)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Uses subject matter experts (examiners)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Every question is assessed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Calculates what the minimally acceptable candidate should score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Weighting applied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Ebel Example Tab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Ebel Example Table</a:t>
            </a:r>
          </a:p>
        </p:txBody>
      </p:sp>
      <p:graphicFrame>
        <p:nvGraphicFramePr>
          <p:cNvPr id="194" name="Table"/>
          <p:cNvGraphicFramePr/>
          <p:nvPr/>
        </p:nvGraphicFramePr>
        <p:xfrm>
          <a:off x="2387600" y="3594100"/>
          <a:ext cx="8528049" cy="403532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0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831">
                <a:tc>
                  <a:txBody>
                    <a:bodyPr/>
                    <a:lstStyle/>
                    <a:p>
                      <a:pPr defTabSz="914400">
                        <a:defRPr sz="4700">
                          <a:sym typeface="Helvetica Light"/>
                        </a:defRPr>
                      </a:pPr>
                      <a:endParaRPr/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just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Difficult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just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Moderate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just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Easy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831">
                <a:tc>
                  <a:txBody>
                    <a:bodyPr/>
                    <a:lstStyle/>
                    <a:p>
                      <a:pPr algn="just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Essential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0.6</a:t>
                      </a:r>
                    </a:p>
                  </a:txBody>
                  <a:tcPr marL="63500" marR="63500" marT="0" marB="0" anchor="b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0.7</a:t>
                      </a:r>
                    </a:p>
                  </a:txBody>
                  <a:tcPr marL="63500" marR="63500" marT="0" marB="0" anchor="b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0.8</a:t>
                      </a:r>
                    </a:p>
                  </a:txBody>
                  <a:tcPr marL="63500" marR="63500" marT="0" marB="0" anchor="b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831">
                <a:tc>
                  <a:txBody>
                    <a:bodyPr/>
                    <a:lstStyle/>
                    <a:p>
                      <a:pPr algn="just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Important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</a:t>
                      </a:r>
                    </a:p>
                  </a:txBody>
                  <a:tcPr marL="63500" marR="63500" marT="0" marB="0" anchor="b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0.55</a:t>
                      </a:r>
                    </a:p>
                  </a:txBody>
                  <a:tcPr marL="63500" marR="63500" marT="0" marB="0" anchor="b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0.6</a:t>
                      </a:r>
                    </a:p>
                  </a:txBody>
                  <a:tcPr marL="63500" marR="63500" marT="0" marB="0" anchor="b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831">
                <a:tc>
                  <a:txBody>
                    <a:bodyPr/>
                    <a:lstStyle/>
                    <a:p>
                      <a:pPr algn="just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Supplementary</a:t>
                      </a:r>
                    </a:p>
                  </a:txBody>
                  <a:tcPr marL="63500" marR="63500" marT="0" marB="0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0.25</a:t>
                      </a:r>
                    </a:p>
                  </a:txBody>
                  <a:tcPr marL="63500" marR="63500" marT="0" marB="0" anchor="b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</a:t>
                      </a:r>
                    </a:p>
                  </a:txBody>
                  <a:tcPr marL="63500" marR="63500" marT="0" marB="0" anchor="b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1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</a:t>
                      </a:r>
                    </a:p>
                  </a:txBody>
                  <a:tcPr marL="63500" marR="63500" marT="0" marB="0" anchor="b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5" name="Table 5  Expected percentage correct by borderline candidates"/>
          <p:cNvSpPr txBox="1"/>
          <p:nvPr/>
        </p:nvSpPr>
        <p:spPr>
          <a:xfrm>
            <a:off x="4615693" y="3365499"/>
            <a:ext cx="403741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 defTabSz="457200">
              <a:defRPr sz="12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Table 5	 Expected percentage correct by borderline candidates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his inform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information</a:t>
            </a:r>
          </a:p>
        </p:txBody>
      </p:sp>
      <p:sp>
        <p:nvSpPr>
          <p:cNvPr id="141" name="Is aimed at all candidates taking professional exam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Is aimed at all candidates taking professional exams</a:t>
            </a:r>
          </a:p>
          <a:p>
            <a:r>
              <a:rPr lang="en-US" dirty="0" smtClean="0"/>
              <a:t>The p</a:t>
            </a:r>
            <a:r>
              <a:rPr dirty="0" smtClean="0"/>
              <a:t>rocess </a:t>
            </a:r>
            <a:r>
              <a:rPr dirty="0"/>
              <a:t>for passing a candidate</a:t>
            </a:r>
          </a:p>
          <a:p>
            <a:r>
              <a:rPr dirty="0"/>
              <a:t>Help </a:t>
            </a:r>
            <a:r>
              <a:rPr lang="en-US" dirty="0" smtClean="0"/>
              <a:t>in </a:t>
            </a:r>
            <a:r>
              <a:rPr dirty="0" smtClean="0"/>
              <a:t>understand</a:t>
            </a:r>
            <a:r>
              <a:rPr lang="en-US" dirty="0" smtClean="0"/>
              <a:t>ing</a:t>
            </a:r>
            <a:r>
              <a:rPr dirty="0" smtClean="0"/>
              <a:t> </a:t>
            </a:r>
            <a:r>
              <a:rPr dirty="0"/>
              <a:t>how to pass</a:t>
            </a:r>
          </a:p>
          <a:p>
            <a:r>
              <a:rPr dirty="0"/>
              <a:t>Help </a:t>
            </a:r>
            <a:r>
              <a:rPr lang="en-US" dirty="0" smtClean="0"/>
              <a:t>in </a:t>
            </a:r>
            <a:r>
              <a:rPr dirty="0" smtClean="0"/>
              <a:t>manag</a:t>
            </a:r>
            <a:r>
              <a:rPr lang="en-US" dirty="0" smtClean="0"/>
              <a:t>ing</a:t>
            </a:r>
            <a:r>
              <a:rPr dirty="0" smtClean="0"/>
              <a:t> </a:t>
            </a:r>
            <a:r>
              <a:rPr dirty="0"/>
              <a:t>anxiety and problems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MEMB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REMEMBER</a:t>
            </a:r>
          </a:p>
        </p:txBody>
      </p:sp>
      <p:sp>
        <p:nvSpPr>
          <p:cNvPr id="198" name="Difficult/Moderate/Easy - applies to the construct of the question, not the subject matt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Difficult/Moderate/Easy - applies to the construct of the question, not the subject matter</a:t>
            </a:r>
          </a:p>
          <a:p>
            <a:r>
              <a:t>Subject matter is assessed as essential, important and supplementary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Borderline Candidate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16839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Borderline Candidate</a:t>
            </a:r>
          </a:p>
        </p:txBody>
      </p:sp>
      <p:sp>
        <p:nvSpPr>
          <p:cNvPr id="201" name="Concept of a minimally competent candidate…"/>
          <p:cNvSpPr txBox="1">
            <a:spLocks noGrp="1"/>
          </p:cNvSpPr>
          <p:nvPr>
            <p:ph type="body" idx="1"/>
          </p:nvPr>
        </p:nvSpPr>
        <p:spPr>
          <a:xfrm>
            <a:off x="381000" y="1710432"/>
            <a:ext cx="11493500" cy="7001768"/>
          </a:xfrm>
          <a:prstGeom prst="rect">
            <a:avLst/>
          </a:prstGeom>
        </p:spPr>
        <p:txBody>
          <a:bodyPr/>
          <a:lstStyle/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Concept of a minimally competent candidate</a:t>
            </a:r>
          </a:p>
          <a:p>
            <a:pPr marL="1778000" lvl="1">
              <a:defRPr>
                <a:solidFill>
                  <a:srgbClr val="FFFA12"/>
                </a:solidFill>
              </a:defRPr>
            </a:pPr>
            <a:r>
              <a:rPr dirty="0"/>
              <a:t>colleague test</a:t>
            </a:r>
          </a:p>
          <a:p>
            <a:pPr marL="1778000" lvl="1">
              <a:defRPr>
                <a:solidFill>
                  <a:srgbClr val="FFFA12"/>
                </a:solidFill>
              </a:defRPr>
            </a:pPr>
            <a:r>
              <a:rPr dirty="0"/>
              <a:t>in theory this </a:t>
            </a:r>
            <a:r>
              <a:rPr dirty="0" smtClean="0"/>
              <a:t>fictional </a:t>
            </a:r>
            <a:r>
              <a:rPr dirty="0"/>
              <a:t>candidate would just pass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Many examiners assess each candidate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Whole performance of that section (viva/OSCE)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Clear Fail </a:t>
            </a:r>
            <a:r>
              <a:rPr dirty="0" err="1"/>
              <a:t>vv</a:t>
            </a:r>
            <a:r>
              <a:rPr dirty="0"/>
              <a:t> Borderline </a:t>
            </a:r>
            <a:r>
              <a:rPr dirty="0" err="1"/>
              <a:t>vv</a:t>
            </a:r>
            <a:r>
              <a:rPr dirty="0"/>
              <a:t> Clear pass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MEMB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REMEMBER</a:t>
            </a:r>
          </a:p>
        </p:txBody>
      </p:sp>
      <p:sp>
        <p:nvSpPr>
          <p:cNvPr id="204" name="If the examiner ticks “clear fail”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>
              <a:defRPr>
                <a:solidFill>
                  <a:srgbClr val="FFFA12"/>
                </a:solidFill>
              </a:defRPr>
            </a:pPr>
            <a:r>
              <a:t>If the examiner ticks “clear fail”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They are not failing you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YOU DO NOT FAIL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t>The information is for standard setting only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Oral exa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Oral exam</a:t>
            </a:r>
          </a:p>
        </p:txBody>
      </p:sp>
      <p:sp>
        <p:nvSpPr>
          <p:cNvPr id="207" name="You must pass the OSC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You must pass the OSCE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You can cross compensate for </a:t>
            </a:r>
            <a:r>
              <a:rPr lang="en-US" dirty="0" smtClean="0"/>
              <a:t>a fail in the </a:t>
            </a:r>
            <a:r>
              <a:rPr dirty="0" smtClean="0"/>
              <a:t>viva </a:t>
            </a:r>
            <a:r>
              <a:rPr lang="en-US" dirty="0" smtClean="0"/>
              <a:t>-</a:t>
            </a:r>
            <a:endParaRPr dirty="0"/>
          </a:p>
          <a:p>
            <a:pPr marL="1778000" lvl="1">
              <a:defRPr>
                <a:solidFill>
                  <a:srgbClr val="FFFA12"/>
                </a:solidFill>
              </a:defRPr>
            </a:pPr>
            <a:r>
              <a:rPr dirty="0"/>
              <a:t>if you have enough marks</a:t>
            </a:r>
          </a:p>
          <a:p>
            <a:pPr marL="1778000" lvl="1">
              <a:defRPr>
                <a:solidFill>
                  <a:srgbClr val="FFFA12"/>
                </a:solidFill>
              </a:defRPr>
            </a:pPr>
            <a:r>
              <a:rPr dirty="0"/>
              <a:t>your fail in the viva</a:t>
            </a:r>
          </a:p>
          <a:p>
            <a:pPr marL="2222500" lvl="2">
              <a:defRPr>
                <a:solidFill>
                  <a:srgbClr val="FFFA12"/>
                </a:solidFill>
              </a:defRPr>
            </a:pPr>
            <a:r>
              <a:rPr dirty="0"/>
              <a:t> is less than one Standard error of measurement (SEM)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memb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Remember</a:t>
            </a:r>
          </a:p>
        </p:txBody>
      </p:sp>
      <p:sp>
        <p:nvSpPr>
          <p:cNvPr id="210" name="Each questi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A12"/>
                </a:solidFill>
              </a:defRPr>
            </a:pPr>
            <a:r>
              <a:t>Each question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Each patient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Each viva</a:t>
            </a:r>
          </a:p>
          <a:p>
            <a:pPr lvl="1">
              <a:defRPr>
                <a:solidFill>
                  <a:srgbClr val="FFFA12"/>
                </a:solidFill>
              </a:defRPr>
            </a:pPr>
            <a:r>
              <a:t>THINK Fresh</a:t>
            </a:r>
          </a:p>
        </p:txBody>
      </p:sp>
      <p:pic>
        <p:nvPicPr>
          <p:cNvPr id="21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84940" y="4959350"/>
            <a:ext cx="5580010" cy="243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In OSCE'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In OSCE's</a:t>
            </a:r>
          </a:p>
        </p:txBody>
      </p:sp>
      <p:sp>
        <p:nvSpPr>
          <p:cNvPr id="214" name="Treat the patient not the diseas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A12"/>
                </a:solidFill>
              </a:defRPr>
            </a:pPr>
            <a:r>
              <a:t>Treat the patient not the disease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Say the obvious point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Say it again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Clarify the question if the examiner is going on and on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Examin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Examiners</a:t>
            </a:r>
          </a:p>
        </p:txBody>
      </p:sp>
      <p:sp>
        <p:nvSpPr>
          <p:cNvPr id="217" name="Are trained to look neutra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Are trained to look neutral</a:t>
            </a:r>
          </a:p>
          <a:p>
            <a:r>
              <a:t>Have a job to do</a:t>
            </a:r>
          </a:p>
          <a:p>
            <a:r>
              <a:t>Have to keep to time</a:t>
            </a:r>
          </a:p>
          <a:p>
            <a:r>
              <a:t>Can prompt - a rather blank stare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</a:t>
            </a:r>
          </a:p>
        </p:txBody>
      </p:sp>
      <p:sp>
        <p:nvSpPr>
          <p:cNvPr id="220" name="Try and ignore the examiner reaction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Try and ignore the examiner reactions</a:t>
            </a:r>
          </a:p>
          <a:p>
            <a:r>
              <a:t>Just concentrate on the question</a:t>
            </a:r>
          </a:p>
          <a:p>
            <a:r>
              <a:t>AND your answer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ati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Patients</a:t>
            </a:r>
          </a:p>
        </p:txBody>
      </p:sp>
      <p:sp>
        <p:nvSpPr>
          <p:cNvPr id="223" name="Not controllabl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Not controllable</a:t>
            </a:r>
          </a:p>
          <a:p>
            <a:r>
              <a:rPr dirty="0" smtClean="0"/>
              <a:t>Marked </a:t>
            </a:r>
            <a:r>
              <a:rPr dirty="0"/>
              <a:t>to a standard of </a:t>
            </a:r>
          </a:p>
          <a:p>
            <a:pPr lvl="1"/>
            <a:r>
              <a:rPr dirty="0"/>
              <a:t>general ophthalmologist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OS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OSCE</a:t>
            </a:r>
          </a:p>
        </p:txBody>
      </p:sp>
      <p:sp>
        <p:nvSpPr>
          <p:cNvPr id="226" name="One examiner may be a world exper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One examiner may be a world expert</a:t>
            </a:r>
          </a:p>
          <a:p>
            <a:r>
              <a:t>BUT the other will not be</a:t>
            </a:r>
          </a:p>
          <a:p>
            <a:r>
              <a:t>Likely to be as at sea as you might be!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o: What to do"/>
          <p:cNvSpPr txBox="1">
            <a:spLocks noGrp="1"/>
          </p:cNvSpPr>
          <p:nvPr>
            <p:ph type="title"/>
          </p:nvPr>
        </p:nvSpPr>
        <p:spPr>
          <a:xfrm>
            <a:off x="1270000" y="2438400"/>
            <a:ext cx="10464800" cy="2438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So: What to do</a:t>
            </a:r>
          </a:p>
        </p:txBody>
      </p:sp>
      <p:sp>
        <p:nvSpPr>
          <p:cNvPr id="144" name="To Pas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To Pass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Don't Fail yoursel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9FF08"/>
                </a:solidFill>
              </a:defRPr>
            </a:lvl1pPr>
          </a:lstStyle>
          <a:p>
            <a:r>
              <a:t>Don't Fail yourself</a:t>
            </a:r>
          </a:p>
        </p:txBody>
      </p:sp>
      <p:sp>
        <p:nvSpPr>
          <p:cNvPr id="229" name="stay cal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9FF08"/>
                </a:solidFill>
              </a:defRPr>
            </a:pPr>
            <a:r>
              <a:rPr dirty="0"/>
              <a:t>stay calm</a:t>
            </a:r>
          </a:p>
          <a:p>
            <a:pPr>
              <a:defRPr>
                <a:solidFill>
                  <a:srgbClr val="F9FF08"/>
                </a:solidFill>
              </a:defRPr>
            </a:pPr>
            <a:r>
              <a:rPr dirty="0"/>
              <a:t>stay </a:t>
            </a:r>
            <a:r>
              <a:rPr dirty="0" smtClean="0"/>
              <a:t>focused</a:t>
            </a:r>
            <a:endParaRPr dirty="0"/>
          </a:p>
          <a:p>
            <a:pPr>
              <a:defRPr>
                <a:solidFill>
                  <a:srgbClr val="F9FF08"/>
                </a:solidFill>
              </a:defRPr>
            </a:pPr>
            <a:r>
              <a:rPr lang="en-US" dirty="0" smtClean="0"/>
              <a:t>t</a:t>
            </a:r>
            <a:r>
              <a:rPr dirty="0" smtClean="0"/>
              <a:t>here </a:t>
            </a:r>
            <a:r>
              <a:rPr dirty="0"/>
              <a:t>will be wrong answers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EMEMB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REMEMBER</a:t>
            </a:r>
          </a:p>
        </p:txBody>
      </p:sp>
      <p:sp>
        <p:nvSpPr>
          <p:cNvPr id="232" name="You just need enough mark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9FF08"/>
                </a:solidFill>
              </a:defRPr>
            </a:lvl1pPr>
          </a:lstStyle>
          <a:p>
            <a:r>
              <a:t>You just need enough marks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O PA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TO PASS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core more mark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Score more marks</a:t>
            </a:r>
          </a:p>
        </p:txBody>
      </p:sp>
      <p:sp>
        <p:nvSpPr>
          <p:cNvPr id="238" name="than the cut off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than the cut off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o do th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To do this</a:t>
            </a:r>
          </a:p>
        </p:txBody>
      </p:sp>
      <p:sp>
        <p:nvSpPr>
          <p:cNvPr id="241" name="Know the subject!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Know the subject!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As further backgroun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As further background</a:t>
            </a:r>
          </a:p>
        </p:txBody>
      </p:sp>
      <p:sp>
        <p:nvSpPr>
          <p:cNvPr id="244" name="Look at exam repor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A12"/>
                </a:solidFill>
              </a:defRPr>
            </a:pPr>
            <a:r>
              <a:rPr dirty="0"/>
              <a:t>Look at exam </a:t>
            </a:r>
            <a:r>
              <a:rPr dirty="0" smtClean="0"/>
              <a:t>reports</a:t>
            </a:r>
            <a:r>
              <a:rPr lang="en-US" dirty="0" smtClean="0"/>
              <a:t> on the RCOphth website</a:t>
            </a:r>
            <a:endParaRPr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Lastl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Lastly</a:t>
            </a:r>
          </a:p>
        </p:txBody>
      </p:sp>
      <p:sp>
        <p:nvSpPr>
          <p:cNvPr id="247" name="Become an examin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Become an examiner </a:t>
            </a:r>
          </a:p>
          <a:p>
            <a:pPr marL="1778000" lvl="1">
              <a:defRPr>
                <a:solidFill>
                  <a:srgbClr val="FFFA12"/>
                </a:solidFill>
              </a:defRPr>
            </a:pPr>
            <a:r>
              <a:rPr dirty="0"/>
              <a:t>once you have passed</a:t>
            </a:r>
          </a:p>
          <a:p>
            <a:pPr marL="1333500">
              <a:defRPr>
                <a:solidFill>
                  <a:srgbClr val="FFFA12"/>
                </a:solidFill>
              </a:defRPr>
            </a:pPr>
            <a:r>
              <a:rPr dirty="0"/>
              <a:t>Consultants, SAS and trainees</a:t>
            </a:r>
          </a:p>
          <a:p>
            <a:pPr marL="1778000" lvl="1">
              <a:defRPr>
                <a:solidFill>
                  <a:srgbClr val="FFFA12"/>
                </a:solidFill>
              </a:defRPr>
            </a:pPr>
            <a:r>
              <a:rPr dirty="0"/>
              <a:t>all have a role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lso:"/>
          <p:cNvSpPr txBox="1">
            <a:spLocks noGrp="1"/>
          </p:cNvSpPr>
          <p:nvPr>
            <p:ph type="title"/>
          </p:nvPr>
        </p:nvSpPr>
        <p:spPr>
          <a:xfrm>
            <a:off x="1270000" y="2286000"/>
            <a:ext cx="10464800" cy="2438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Also: </a:t>
            </a:r>
          </a:p>
        </p:txBody>
      </p:sp>
      <p:sp>
        <p:nvSpPr>
          <p:cNvPr id="147" name="How not t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A12"/>
                </a:solidFill>
              </a:defRPr>
            </a:pPr>
            <a:r>
              <a:t>How not to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Fail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ome Backgroun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A12"/>
                </a:solidFill>
              </a:defRPr>
            </a:lvl1pPr>
          </a:lstStyle>
          <a:p>
            <a:r>
              <a:t>Some Background</a:t>
            </a:r>
          </a:p>
        </p:txBody>
      </p:sp>
      <p:sp>
        <p:nvSpPr>
          <p:cNvPr id="150" name="Each exam on each sitt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A12"/>
                </a:solidFill>
              </a:defRPr>
            </a:pPr>
            <a:r>
              <a:t>Each exam on each sitting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Undergoes a process of 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Standard setting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In order to identify</a:t>
            </a:r>
          </a:p>
          <a:p>
            <a:pPr>
              <a:defRPr>
                <a:solidFill>
                  <a:srgbClr val="FFFA12"/>
                </a:solidFill>
              </a:defRPr>
            </a:pPr>
            <a:r>
              <a:t>The pass mark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I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IF</a:t>
            </a:r>
          </a:p>
        </p:txBody>
      </p:sp>
      <p:sp>
        <p:nvSpPr>
          <p:cNvPr id="153" name="You accrue more mark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You accrue more marks</a:t>
            </a:r>
          </a:p>
          <a:p>
            <a:r>
              <a:t>Than this standard</a:t>
            </a:r>
          </a:p>
          <a:p>
            <a:r>
              <a:t>YOU PASS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</a:t>
            </a:r>
          </a:p>
        </p:txBody>
      </p:sp>
      <p:sp>
        <p:nvSpPr>
          <p:cNvPr id="156" name="Even if you have made a monumental mistak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Even if you have made a monumental mistake</a:t>
            </a:r>
          </a:p>
          <a:p>
            <a:r>
              <a:t>Even if you feel an examiner has marked you down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MEMB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REMEMBER</a:t>
            </a:r>
          </a:p>
        </p:txBody>
      </p:sp>
      <p:sp>
        <p:nvSpPr>
          <p:cNvPr id="159" name="No one examiner can fail you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 one examiner can fail you</a:t>
            </a:r>
          </a:p>
          <a:p>
            <a:r>
              <a:t>No one mistake can fail you</a:t>
            </a:r>
          </a:p>
          <a:p>
            <a:r>
              <a:t>You are likely to be asked something you don't know</a:t>
            </a:r>
          </a:p>
          <a:p>
            <a:r>
              <a:t>You may also see something you have not seen before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</a:t>
            </a:r>
          </a:p>
        </p:txBody>
      </p:sp>
      <p:sp>
        <p:nvSpPr>
          <p:cNvPr id="162" name="The process of setting a standard - ie the pass mark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process of setting a standard - ie the pass mark</a:t>
            </a:r>
          </a:p>
          <a:p>
            <a:r>
              <a:t>Is pretty crucial</a:t>
            </a:r>
          </a:p>
          <a:p>
            <a:r>
              <a:t>The methods vary</a:t>
            </a:r>
          </a:p>
          <a:p>
            <a:r>
              <a:t>The actual pass mark is not known till after the exam has run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660</Words>
  <Application>Microsoft Office PowerPoint</Application>
  <PresentationFormat>Custom</PresentationFormat>
  <Paragraphs>153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Calibri</vt:lpstr>
      <vt:lpstr>Gill Sans</vt:lpstr>
      <vt:lpstr>Helvetica Light</vt:lpstr>
      <vt:lpstr>Lucida Grande</vt:lpstr>
      <vt:lpstr>Black</vt:lpstr>
      <vt:lpstr>Pass your exams Information for candidates</vt:lpstr>
      <vt:lpstr>This information</vt:lpstr>
      <vt:lpstr>So: What to do</vt:lpstr>
      <vt:lpstr>Also: </vt:lpstr>
      <vt:lpstr>Some Background</vt:lpstr>
      <vt:lpstr>IF</vt:lpstr>
      <vt:lpstr>SO</vt:lpstr>
      <vt:lpstr>REMEMBER</vt:lpstr>
      <vt:lpstr>SO</vt:lpstr>
      <vt:lpstr>WHY?</vt:lpstr>
      <vt:lpstr>SO</vt:lpstr>
      <vt:lpstr>So how?</vt:lpstr>
      <vt:lpstr>Standard Setting</vt:lpstr>
      <vt:lpstr>Part 1 and Part 2 Written</vt:lpstr>
      <vt:lpstr>Refraction</vt:lpstr>
      <vt:lpstr>Part 2 Ophthalmology</vt:lpstr>
      <vt:lpstr>Part 2 Oral</vt:lpstr>
      <vt:lpstr>Ebel Method</vt:lpstr>
      <vt:lpstr>Ebel Example Table</vt:lpstr>
      <vt:lpstr>REMEMBER</vt:lpstr>
      <vt:lpstr>Borderline Candidate</vt:lpstr>
      <vt:lpstr>REMEMBER</vt:lpstr>
      <vt:lpstr>Oral exam</vt:lpstr>
      <vt:lpstr>Remember</vt:lpstr>
      <vt:lpstr>In OSCE's</vt:lpstr>
      <vt:lpstr>Examiners</vt:lpstr>
      <vt:lpstr>SO</vt:lpstr>
      <vt:lpstr>Patients</vt:lpstr>
      <vt:lpstr>OSCE</vt:lpstr>
      <vt:lpstr>Don't Fail yourself</vt:lpstr>
      <vt:lpstr>REMEMBER</vt:lpstr>
      <vt:lpstr>TO PASS</vt:lpstr>
      <vt:lpstr>Score more marks</vt:lpstr>
      <vt:lpstr>To do this</vt:lpstr>
      <vt:lpstr>As further background</vt:lpstr>
      <vt:lpstr>Lastly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 your exams Information for candidates</dc:title>
  <dc:creator>Dylan Costello</dc:creator>
  <cp:lastModifiedBy>Dylan Costello</cp:lastModifiedBy>
  <cp:revision>2</cp:revision>
  <dcterms:modified xsi:type="dcterms:W3CDTF">2022-03-21T10:18:27Z</dcterms:modified>
</cp:coreProperties>
</file>