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Gill Sans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Gill Sans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Gill Sans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Gill Sans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Gill Sans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Gill Sans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Gill Sans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Gill Sans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Gill San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136794"/>
              <a:satOff val="-2150"/>
              <a:lumOff val="15693"/>
            </a:schemeClr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lastRow>
    <a:firstRow>
      <a:tcTxStyle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3">
              <a:alpha val="35000"/>
            </a:schemeClr>
          </a:solidFill>
        </a:fill>
      </a:tcStyle>
    </a:band2H>
    <a:firstCol>
      <a:tcTxStyle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lastRow>
    <a:firstRow>
      <a:tcTxStyle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C8D8F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>
              <a:alpha val="5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>
              <a:alpha val="5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>
              <a:alpha val="50000"/>
            </a:srgb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6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>
                <a:solidFill>
                  <a:srgbClr val="FFFFFF"/>
                </a:solidFill>
              </a:defRPr>
            </a:lvl1pPr>
            <a:lvl2pPr marL="0" indent="0" algn="ctr">
              <a:spcBef>
                <a:spcPts val="0"/>
              </a:spcBef>
              <a:buSzTx/>
              <a:buNone/>
              <a:defRPr sz="3600">
                <a:solidFill>
                  <a:srgbClr val="FFFFFF"/>
                </a:solidFill>
              </a:defRPr>
            </a:lvl2pPr>
            <a:lvl3pPr marL="0" indent="0" algn="ctr">
              <a:spcBef>
                <a:spcPts val="0"/>
              </a:spcBef>
              <a:buSzTx/>
              <a:buNone/>
              <a:defRPr sz="3600">
                <a:solidFill>
                  <a:srgbClr val="FFFFFF"/>
                </a:solidFill>
              </a:defRPr>
            </a:lvl3pPr>
            <a:lvl4pPr marL="0" indent="0" algn="ctr">
              <a:spcBef>
                <a:spcPts val="0"/>
              </a:spcBef>
              <a:buSzTx/>
              <a:buNone/>
              <a:defRPr sz="3600">
                <a:solidFill>
                  <a:srgbClr val="FFFFFF"/>
                </a:solidFill>
              </a:defRPr>
            </a:lvl4pPr>
            <a:lvl5pPr marL="0" indent="0" algn="ctr">
              <a:spcBef>
                <a:spcPts val="0"/>
              </a:spcBef>
              <a:buSzTx/>
              <a:buNone/>
              <a:defRPr sz="36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Image"/>
          <p:cNvSpPr>
            <a:spLocks noGrp="1"/>
          </p:cNvSpPr>
          <p:nvPr>
            <p:ph type="pic" sz="half" idx="21"/>
          </p:nvPr>
        </p:nvSpPr>
        <p:spPr>
          <a:xfrm>
            <a:off x="6946900" y="1447800"/>
            <a:ext cx="4572000" cy="6853881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88" name="Title Text"/>
          <p:cNvSpPr txBox="1">
            <a:spLocks noGrp="1"/>
          </p:cNvSpPr>
          <p:nvPr>
            <p:ph type="title"/>
          </p:nvPr>
        </p:nvSpPr>
        <p:spPr>
          <a:xfrm>
            <a:off x="635000" y="1524000"/>
            <a:ext cx="5867400" cy="3302000"/>
          </a:xfrm>
          <a:prstGeom prst="rect">
            <a:avLst/>
          </a:prstGeom>
        </p:spPr>
        <p:txBody>
          <a:bodyPr anchor="b"/>
          <a:lstStyle>
            <a:lvl1pPr>
              <a:defRPr sz="7000"/>
            </a:lvl1pPr>
          </a:lstStyle>
          <a:p>
            <a:r>
              <a:t>Title Text</a:t>
            </a:r>
          </a:p>
        </p:txBody>
      </p:sp>
      <p:sp>
        <p:nvSpPr>
          <p:cNvPr id="8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35000" y="4902200"/>
            <a:ext cx="5867400" cy="3302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>
                <a:solidFill>
                  <a:srgbClr val="FFFFFF"/>
                </a:solidFill>
              </a:defRPr>
            </a:lvl1pPr>
            <a:lvl2pPr marL="0" indent="0" algn="ctr">
              <a:spcBef>
                <a:spcPts val="0"/>
              </a:spcBef>
              <a:buSzTx/>
              <a:buNone/>
              <a:defRPr sz="3400">
                <a:solidFill>
                  <a:srgbClr val="FFFFFF"/>
                </a:solidFill>
              </a:defRPr>
            </a:lvl2pPr>
            <a:lvl3pPr marL="0" indent="0" algn="ctr">
              <a:spcBef>
                <a:spcPts val="0"/>
              </a:spcBef>
              <a:buSzTx/>
              <a:buNone/>
              <a:defRPr sz="3400">
                <a:solidFill>
                  <a:srgbClr val="FFFFFF"/>
                </a:solidFill>
              </a:defRPr>
            </a:lvl3pPr>
            <a:lvl4pPr marL="0" indent="0" algn="ctr">
              <a:spcBef>
                <a:spcPts val="0"/>
              </a:spcBef>
              <a:buSzTx/>
              <a:buNone/>
              <a:defRPr sz="3400">
                <a:solidFill>
                  <a:srgbClr val="FFFFFF"/>
                </a:solidFill>
              </a:defRPr>
            </a:lvl4pPr>
            <a:lvl5pPr marL="0" indent="0" algn="ctr">
              <a:spcBef>
                <a:spcPts val="0"/>
              </a:spcBef>
              <a:buSzTx/>
              <a:buNone/>
              <a:defRPr sz="34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Image"/>
          <p:cNvSpPr>
            <a:spLocks noGrp="1"/>
          </p:cNvSpPr>
          <p:nvPr>
            <p:ph type="pic" sz="half" idx="21"/>
          </p:nvPr>
        </p:nvSpPr>
        <p:spPr>
          <a:xfrm>
            <a:off x="6946900" y="1447800"/>
            <a:ext cx="4572000" cy="6853881"/>
          </a:xfrm>
          <a:prstGeom prst="rect">
            <a:avLst/>
          </a:prstGeom>
          <a:effectLst>
            <a:reflection stA="50000" endPos="40000" dir="5400000" sy="-100000" algn="bl" rotWithShape="0"/>
          </a:effectLst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98" name="Title Text"/>
          <p:cNvSpPr txBox="1">
            <a:spLocks noGrp="1"/>
          </p:cNvSpPr>
          <p:nvPr>
            <p:ph type="title"/>
          </p:nvPr>
        </p:nvSpPr>
        <p:spPr>
          <a:xfrm>
            <a:off x="635000" y="1524000"/>
            <a:ext cx="5867400" cy="3302000"/>
          </a:xfrm>
          <a:prstGeom prst="rect">
            <a:avLst/>
          </a:prstGeom>
        </p:spPr>
        <p:txBody>
          <a:bodyPr anchor="b"/>
          <a:lstStyle>
            <a:lvl1pPr>
              <a:defRPr sz="7000"/>
            </a:lvl1pPr>
          </a:lstStyle>
          <a:p>
            <a:r>
              <a:t>Title Text</a:t>
            </a:r>
          </a:p>
        </p:txBody>
      </p:sp>
      <p:sp>
        <p:nvSpPr>
          <p:cNvPr id="9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35000" y="4902200"/>
            <a:ext cx="5867400" cy="3302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>
                <a:solidFill>
                  <a:srgbClr val="FFFFFF"/>
                </a:solidFill>
              </a:defRPr>
            </a:lvl1pPr>
            <a:lvl2pPr marL="0" indent="0" algn="ctr">
              <a:spcBef>
                <a:spcPts val="0"/>
              </a:spcBef>
              <a:buSzTx/>
              <a:buNone/>
              <a:defRPr sz="3400">
                <a:solidFill>
                  <a:srgbClr val="FFFFFF"/>
                </a:solidFill>
              </a:defRPr>
            </a:lvl2pPr>
            <a:lvl3pPr marL="0" indent="0" algn="ctr">
              <a:spcBef>
                <a:spcPts val="0"/>
              </a:spcBef>
              <a:buSzTx/>
              <a:buNone/>
              <a:defRPr sz="3400">
                <a:solidFill>
                  <a:srgbClr val="FFFFFF"/>
                </a:solidFill>
              </a:defRPr>
            </a:lvl3pPr>
            <a:lvl4pPr marL="0" indent="0" algn="ctr">
              <a:spcBef>
                <a:spcPts val="0"/>
              </a:spcBef>
              <a:buSzTx/>
              <a:buNone/>
              <a:defRPr sz="3400">
                <a:solidFill>
                  <a:srgbClr val="FFFFFF"/>
                </a:solidFill>
              </a:defRPr>
            </a:lvl4pPr>
            <a:lvl5pPr marL="0" indent="0" algn="ctr">
              <a:spcBef>
                <a:spcPts val="0"/>
              </a:spcBef>
              <a:buSzTx/>
              <a:buNone/>
              <a:defRPr sz="34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Image"/>
          <p:cNvSpPr>
            <a:spLocks noGrp="1"/>
          </p:cNvSpPr>
          <p:nvPr>
            <p:ph type="pic" sz="quarter" idx="21"/>
          </p:nvPr>
        </p:nvSpPr>
        <p:spPr>
          <a:xfrm>
            <a:off x="7200900" y="2578100"/>
            <a:ext cx="4064000" cy="6092339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270000" y="2768600"/>
            <a:ext cx="50419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>
                <a:solidFill>
                  <a:srgbClr val="FFFFFF"/>
                </a:solidFill>
              </a:defRPr>
            </a:lvl1pPr>
            <a:lvl2pPr marL="1256620" indent="-494620">
              <a:spcBef>
                <a:spcPts val="3800"/>
              </a:spcBef>
              <a:defRPr sz="3200">
                <a:solidFill>
                  <a:srgbClr val="FFFFFF"/>
                </a:solidFill>
              </a:defRPr>
            </a:lvl2pPr>
            <a:lvl3pPr marL="1701120" indent="-494620">
              <a:spcBef>
                <a:spcPts val="3800"/>
              </a:spcBef>
              <a:defRPr sz="3200">
                <a:solidFill>
                  <a:srgbClr val="FFFFFF"/>
                </a:solidFill>
              </a:defRPr>
            </a:lvl3pPr>
            <a:lvl4pPr marL="2145620" indent="-494620">
              <a:spcBef>
                <a:spcPts val="3800"/>
              </a:spcBef>
              <a:defRPr sz="3200">
                <a:solidFill>
                  <a:srgbClr val="FFFFFF"/>
                </a:solidFill>
              </a:defRPr>
            </a:lvl4pPr>
            <a:lvl5pPr marL="2590120" indent="-494620">
              <a:spcBef>
                <a:spcPts val="3800"/>
              </a:spcBef>
              <a:defRPr sz="32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270000" y="2768600"/>
            <a:ext cx="50419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>
                <a:solidFill>
                  <a:srgbClr val="FFFFFF"/>
                </a:solidFill>
              </a:defRPr>
            </a:lvl1pPr>
            <a:lvl2pPr marL="1256620" indent="-494620">
              <a:spcBef>
                <a:spcPts val="3800"/>
              </a:spcBef>
              <a:defRPr sz="3200">
                <a:solidFill>
                  <a:srgbClr val="FFFFFF"/>
                </a:solidFill>
              </a:defRPr>
            </a:lvl2pPr>
            <a:lvl3pPr marL="1701120" indent="-494620">
              <a:spcBef>
                <a:spcPts val="3800"/>
              </a:spcBef>
              <a:defRPr sz="3200">
                <a:solidFill>
                  <a:srgbClr val="FFFFFF"/>
                </a:solidFill>
              </a:defRPr>
            </a:lvl3pPr>
            <a:lvl4pPr marL="2145620" indent="-494620">
              <a:spcBef>
                <a:spcPts val="3800"/>
              </a:spcBef>
              <a:defRPr sz="3200">
                <a:solidFill>
                  <a:srgbClr val="FFFFFF"/>
                </a:solidFill>
              </a:defRPr>
            </a:lvl4pPr>
            <a:lvl5pPr marL="2590120" indent="-494620">
              <a:spcBef>
                <a:spcPts val="3800"/>
              </a:spcBef>
              <a:defRPr sz="32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772400" y="2768600"/>
            <a:ext cx="39624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>
                <a:solidFill>
                  <a:srgbClr val="FFFFFF"/>
                </a:solidFill>
              </a:defRPr>
            </a:lvl1pPr>
            <a:lvl2pPr marL="1256620" indent="-494620">
              <a:spcBef>
                <a:spcPts val="3800"/>
              </a:spcBef>
              <a:defRPr sz="3200">
                <a:solidFill>
                  <a:srgbClr val="FFFFFF"/>
                </a:solidFill>
              </a:defRPr>
            </a:lvl2pPr>
            <a:lvl3pPr marL="1701120" indent="-494620">
              <a:spcBef>
                <a:spcPts val="3800"/>
              </a:spcBef>
              <a:defRPr sz="3200">
                <a:solidFill>
                  <a:srgbClr val="FFFFFF"/>
                </a:solidFill>
              </a:defRPr>
            </a:lvl3pPr>
            <a:lvl4pPr marL="2145620" indent="-494620">
              <a:spcBef>
                <a:spcPts val="3800"/>
              </a:spcBef>
              <a:defRPr sz="3200">
                <a:solidFill>
                  <a:srgbClr val="FFFFFF"/>
                </a:solidFill>
              </a:defRPr>
            </a:lvl4pPr>
            <a:lvl5pPr marL="2590120" indent="-494620">
              <a:spcBef>
                <a:spcPts val="3800"/>
              </a:spcBef>
              <a:defRPr sz="32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 numCol="2" spcCol="523240" anchor="t"/>
          <a:lstStyle>
            <a:lvl1pPr marL="812120" indent="-494620">
              <a:spcBef>
                <a:spcPts val="3800"/>
              </a:spcBef>
              <a:defRPr sz="3200">
                <a:solidFill>
                  <a:srgbClr val="FFFFFF"/>
                </a:solidFill>
              </a:defRPr>
            </a:lvl1pPr>
            <a:lvl2pPr marL="1256620" indent="-494620">
              <a:spcBef>
                <a:spcPts val="3800"/>
              </a:spcBef>
              <a:defRPr sz="3200">
                <a:solidFill>
                  <a:srgbClr val="FFFFFF"/>
                </a:solidFill>
              </a:defRPr>
            </a:lvl2pPr>
            <a:lvl3pPr marL="1701120" indent="-494620">
              <a:spcBef>
                <a:spcPts val="3800"/>
              </a:spcBef>
              <a:defRPr sz="3200">
                <a:solidFill>
                  <a:srgbClr val="FFFFFF"/>
                </a:solidFill>
              </a:defRPr>
            </a:lvl3pPr>
            <a:lvl4pPr marL="2145620" indent="-494620">
              <a:spcBef>
                <a:spcPts val="3800"/>
              </a:spcBef>
              <a:defRPr sz="3200">
                <a:solidFill>
                  <a:srgbClr val="FFFFFF"/>
                </a:solidFill>
              </a:defRPr>
            </a:lvl4pPr>
            <a:lvl5pPr marL="2590120" indent="-494620">
              <a:spcBef>
                <a:spcPts val="3800"/>
              </a:spcBef>
              <a:defRPr sz="32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xfrm>
            <a:off x="1270000" y="2971800"/>
            <a:ext cx="10464800" cy="3810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Image"/>
          <p:cNvSpPr>
            <a:spLocks noGrp="1"/>
          </p:cNvSpPr>
          <p:nvPr>
            <p:ph type="pic" sz="half" idx="21"/>
          </p:nvPr>
        </p:nvSpPr>
        <p:spPr>
          <a:xfrm>
            <a:off x="2755900" y="1803400"/>
            <a:ext cx="6854401" cy="4572001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70" name="Title Text"/>
          <p:cNvSpPr txBox="1">
            <a:spLocks noGrp="1"/>
          </p:cNvSpPr>
          <p:nvPr>
            <p:ph type="title"/>
          </p:nvPr>
        </p:nvSpPr>
        <p:spPr>
          <a:xfrm>
            <a:off x="1270000" y="7366000"/>
            <a:ext cx="10464800" cy="17018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Image"/>
          <p:cNvSpPr>
            <a:spLocks noGrp="1"/>
          </p:cNvSpPr>
          <p:nvPr>
            <p:ph type="pic" sz="half" idx="21"/>
          </p:nvPr>
        </p:nvSpPr>
        <p:spPr>
          <a:xfrm>
            <a:off x="2755900" y="1803400"/>
            <a:ext cx="6854401" cy="4572001"/>
          </a:xfrm>
          <a:prstGeom prst="rect">
            <a:avLst/>
          </a:prstGeom>
          <a:effectLst>
            <a:reflection stA="50000" endPos="40000" dir="5400000" sy="-100000" algn="bl" rotWithShape="0"/>
          </a:effectLst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79" name="Title Text"/>
          <p:cNvSpPr txBox="1">
            <a:spLocks noGrp="1"/>
          </p:cNvSpPr>
          <p:nvPr>
            <p:ph type="title"/>
          </p:nvPr>
        </p:nvSpPr>
        <p:spPr>
          <a:xfrm>
            <a:off x="1270000" y="7366000"/>
            <a:ext cx="10464800" cy="17018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>
            <a:spLocks noGrp="1"/>
          </p:cNvSpPr>
          <p:nvPr>
            <p:ph type="body" idx="1"/>
          </p:nvPr>
        </p:nvSpPr>
        <p:spPr>
          <a:xfrm>
            <a:off x="1270000" y="1270000"/>
            <a:ext cx="10464800" cy="721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r>
              <a:t>Title Text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4600" y="9258300"/>
            <a:ext cx="342900" cy="3683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solidFill>
            <a:srgbClr val="FFFB00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solidFill>
            <a:srgbClr val="FFFB00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solidFill>
            <a:srgbClr val="FFFB00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solidFill>
            <a:srgbClr val="FFFB00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solidFill>
            <a:srgbClr val="FFFB00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solidFill>
            <a:srgbClr val="FFFB00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solidFill>
            <a:srgbClr val="FFFB00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solidFill>
            <a:srgbClr val="FFFB00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solidFill>
            <a:srgbClr val="FFFB00"/>
          </a:solidFill>
          <a:uFillTx/>
          <a:latin typeface="+mn-lt"/>
          <a:ea typeface="+mn-ea"/>
          <a:cs typeface="+mn-cs"/>
          <a:sym typeface="Gill Sans"/>
        </a:defRPr>
      </a:lvl9pPr>
    </p:titleStyle>
    <p:bodyStyle>
      <a:lvl1pPr marL="889000" marR="0" indent="-5715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solidFill>
            <a:srgbClr val="FFFB00"/>
          </a:solidFill>
          <a:uFillTx/>
          <a:latin typeface="+mn-lt"/>
          <a:ea typeface="+mn-ea"/>
          <a:cs typeface="+mn-cs"/>
          <a:sym typeface="Gill Sans"/>
        </a:defRPr>
      </a:lvl1pPr>
      <a:lvl2pPr marL="1333500" marR="0" indent="-5715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solidFill>
            <a:srgbClr val="FFFB00"/>
          </a:solidFill>
          <a:uFillTx/>
          <a:latin typeface="+mn-lt"/>
          <a:ea typeface="+mn-ea"/>
          <a:cs typeface="+mn-cs"/>
          <a:sym typeface="Gill Sans"/>
        </a:defRPr>
      </a:lvl2pPr>
      <a:lvl3pPr marL="1778000" marR="0" indent="-5715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solidFill>
            <a:srgbClr val="FFFB00"/>
          </a:solidFill>
          <a:uFillTx/>
          <a:latin typeface="+mn-lt"/>
          <a:ea typeface="+mn-ea"/>
          <a:cs typeface="+mn-cs"/>
          <a:sym typeface="Gill Sans"/>
        </a:defRPr>
      </a:lvl3pPr>
      <a:lvl4pPr marL="2222500" marR="0" indent="-5715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solidFill>
            <a:srgbClr val="FFFB00"/>
          </a:solidFill>
          <a:uFillTx/>
          <a:latin typeface="+mn-lt"/>
          <a:ea typeface="+mn-ea"/>
          <a:cs typeface="+mn-cs"/>
          <a:sym typeface="Gill Sans"/>
        </a:defRPr>
      </a:lvl4pPr>
      <a:lvl5pPr marL="2667000" marR="0" indent="-5715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solidFill>
            <a:srgbClr val="FFFB00"/>
          </a:solidFill>
          <a:uFillTx/>
          <a:latin typeface="+mn-lt"/>
          <a:ea typeface="+mn-ea"/>
          <a:cs typeface="+mn-cs"/>
          <a:sym typeface="Gill Sans"/>
        </a:defRPr>
      </a:lvl5pPr>
      <a:lvl6pPr marL="3022600" marR="0" indent="-5715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solidFill>
            <a:srgbClr val="FFFB00"/>
          </a:solidFill>
          <a:uFillTx/>
          <a:latin typeface="+mn-lt"/>
          <a:ea typeface="+mn-ea"/>
          <a:cs typeface="+mn-cs"/>
          <a:sym typeface="Gill Sans"/>
        </a:defRPr>
      </a:lvl6pPr>
      <a:lvl7pPr marL="3378200" marR="0" indent="-5715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solidFill>
            <a:srgbClr val="FFFB00"/>
          </a:solidFill>
          <a:uFillTx/>
          <a:latin typeface="+mn-lt"/>
          <a:ea typeface="+mn-ea"/>
          <a:cs typeface="+mn-cs"/>
          <a:sym typeface="Gill Sans"/>
        </a:defRPr>
      </a:lvl7pPr>
      <a:lvl8pPr marL="3733800" marR="0" indent="-5715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solidFill>
            <a:srgbClr val="FFFB00"/>
          </a:solidFill>
          <a:uFillTx/>
          <a:latin typeface="+mn-lt"/>
          <a:ea typeface="+mn-ea"/>
          <a:cs typeface="+mn-cs"/>
          <a:sym typeface="Gill Sans"/>
        </a:defRPr>
      </a:lvl8pPr>
      <a:lvl9pPr marL="4089400" marR="0" indent="-5715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solidFill>
            <a:srgbClr val="FFFB00"/>
          </a:solidFill>
          <a:uFillTx/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ass your exams…"/>
          <p:cNvSpPr txBox="1">
            <a:spLocks noGrp="1"/>
          </p:cNvSpPr>
          <p:nvPr>
            <p:ph type="ctrTitle"/>
          </p:nvPr>
        </p:nvSpPr>
        <p:spPr>
          <a:xfrm>
            <a:off x="1206500" y="825500"/>
            <a:ext cx="10464800" cy="3302000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FFFA12"/>
                </a:solidFill>
              </a:defRPr>
            </a:pPr>
            <a:r>
              <a:t>Pass your exams</a:t>
            </a:r>
          </a:p>
          <a:p>
            <a:pPr>
              <a:defRPr>
                <a:solidFill>
                  <a:srgbClr val="FFFA12"/>
                </a:solidFill>
              </a:defRPr>
            </a:pPr>
            <a:r>
              <a:rPr sz="6400"/>
              <a:t>Information for candidates</a:t>
            </a:r>
          </a:p>
        </p:txBody>
      </p:sp>
      <p:sp>
        <p:nvSpPr>
          <p:cNvPr id="138" name="Robert H Taylor…"/>
          <p:cNvSpPr txBox="1">
            <a:spLocks noGrp="1"/>
          </p:cNvSpPr>
          <p:nvPr>
            <p:ph type="subTitle" sz="half" idx="1"/>
          </p:nvPr>
        </p:nvSpPr>
        <p:spPr>
          <a:xfrm>
            <a:off x="1282700" y="5810250"/>
            <a:ext cx="10464800" cy="2520950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FFFA12"/>
                </a:solidFill>
              </a:defRPr>
            </a:pPr>
            <a:r>
              <a:t>Robert H Taylor</a:t>
            </a:r>
          </a:p>
          <a:p>
            <a:pPr>
              <a:defRPr>
                <a:solidFill>
                  <a:srgbClr val="FFFA12"/>
                </a:solidFill>
              </a:defRPr>
            </a:pPr>
            <a:r>
              <a:t>Examinations Department</a:t>
            </a:r>
          </a:p>
          <a:p>
            <a:pPr>
              <a:defRPr>
                <a:solidFill>
                  <a:srgbClr val="FFFA12"/>
                </a:solidFill>
              </a:defRPr>
            </a:pPr>
            <a:r>
              <a:t>Royal College Ophthalmologists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WHY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WHY?</a:t>
            </a:r>
          </a:p>
        </p:txBody>
      </p:sp>
      <p:sp>
        <p:nvSpPr>
          <p:cNvPr id="165" name="Because it has to take account of how hard the exam wa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Because it has to take account of how hard the exam was</a:t>
            </a:r>
          </a:p>
          <a:p>
            <a:r>
              <a:t>The process is set out in advance</a:t>
            </a:r>
          </a:p>
          <a:p>
            <a:r>
              <a:t>The pass marks tend to be similar in recurrent exams</a:t>
            </a:r>
          </a:p>
          <a:p>
            <a:r>
              <a:t>The process is published and analysed each exam by an external company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A12"/>
                </a:solidFill>
              </a:defRPr>
            </a:lvl1pPr>
          </a:lstStyle>
          <a:p>
            <a:r>
              <a:t>SO</a:t>
            </a:r>
          </a:p>
        </p:txBody>
      </p:sp>
      <p:pic>
        <p:nvPicPr>
          <p:cNvPr id="169" name="droppedImage.png" descr="dropped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59340" y="2615575"/>
            <a:ext cx="5499100" cy="602104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o how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A12"/>
                </a:solidFill>
              </a:defRPr>
            </a:lvl1pPr>
          </a:lstStyle>
          <a:p>
            <a:r>
              <a:t>So how?</a:t>
            </a:r>
          </a:p>
        </p:txBody>
      </p:sp>
      <p:sp>
        <p:nvSpPr>
          <p:cNvPr id="172" name="Does a standard get set"/>
          <p:cNvSpPr txBox="1">
            <a:spLocks noGrp="1"/>
          </p:cNvSpPr>
          <p:nvPr>
            <p:ph type="body" idx="1"/>
          </p:nvPr>
        </p:nvSpPr>
        <p:spPr>
          <a:xfrm>
            <a:off x="419100" y="2768600"/>
            <a:ext cx="11315700" cy="5715000"/>
          </a:xfrm>
          <a:prstGeom prst="rect">
            <a:avLst/>
          </a:prstGeom>
        </p:spPr>
        <p:txBody>
          <a:bodyPr/>
          <a:lstStyle>
            <a:lvl1pPr marL="1333500">
              <a:defRPr>
                <a:solidFill>
                  <a:srgbClr val="FFFA12"/>
                </a:solidFill>
              </a:defRPr>
            </a:lvl1pPr>
          </a:lstStyle>
          <a:p>
            <a:r>
              <a:rPr dirty="0"/>
              <a:t>Does a standard get </a:t>
            </a:r>
            <a:r>
              <a:rPr dirty="0" smtClean="0"/>
              <a:t>set</a:t>
            </a:r>
            <a:r>
              <a:rPr lang="en-US" dirty="0" smtClean="0"/>
              <a:t>?</a:t>
            </a:r>
            <a:endParaRPr dirty="0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tandard Setting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A12"/>
                </a:solidFill>
              </a:defRPr>
            </a:lvl1pPr>
          </a:lstStyle>
          <a:p>
            <a:r>
              <a:t>Standard Setting</a:t>
            </a:r>
          </a:p>
        </p:txBody>
      </p:sp>
      <p:sp>
        <p:nvSpPr>
          <p:cNvPr id="175" name="Pass mark will change with different sitting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333500">
              <a:defRPr>
                <a:solidFill>
                  <a:srgbClr val="FFFA12"/>
                </a:solidFill>
              </a:defRPr>
            </a:pPr>
            <a:r>
              <a:rPr lang="en-US" dirty="0" smtClean="0"/>
              <a:t>The p</a:t>
            </a:r>
            <a:r>
              <a:rPr dirty="0" smtClean="0"/>
              <a:t>ass </a:t>
            </a:r>
            <a:r>
              <a:rPr dirty="0"/>
              <a:t>mark will change with different sittings</a:t>
            </a:r>
          </a:p>
          <a:p>
            <a:pPr marL="1333500">
              <a:defRPr>
                <a:solidFill>
                  <a:srgbClr val="FFFA12"/>
                </a:solidFill>
              </a:defRPr>
            </a:pPr>
            <a:r>
              <a:rPr dirty="0"/>
              <a:t>The questions may be more </a:t>
            </a:r>
            <a:r>
              <a:rPr dirty="0" smtClean="0"/>
              <a:t>difficult</a:t>
            </a:r>
            <a:endParaRPr dirty="0"/>
          </a:p>
          <a:p>
            <a:pPr marL="1333500">
              <a:defRPr>
                <a:solidFill>
                  <a:srgbClr val="FFFA12"/>
                </a:solidFill>
              </a:defRPr>
            </a:pPr>
            <a:r>
              <a:rPr dirty="0"/>
              <a:t>Note there is not a pass rate</a:t>
            </a:r>
          </a:p>
          <a:p>
            <a:pPr marL="1778000" lvl="1">
              <a:defRPr>
                <a:solidFill>
                  <a:srgbClr val="FFFA12"/>
                </a:solidFill>
              </a:defRPr>
            </a:pPr>
            <a:r>
              <a:rPr dirty="0" smtClean="0"/>
              <a:t>It</a:t>
            </a:r>
            <a:r>
              <a:rPr lang="en-US" dirty="0" smtClean="0"/>
              <a:t> i</a:t>
            </a:r>
            <a:r>
              <a:rPr dirty="0" smtClean="0"/>
              <a:t>s </a:t>
            </a:r>
            <a:r>
              <a:rPr dirty="0"/>
              <a:t>technically possible for </a:t>
            </a:r>
            <a:r>
              <a:rPr lang="en-US" dirty="0" smtClean="0"/>
              <a:t>a </a:t>
            </a:r>
            <a:r>
              <a:rPr dirty="0" smtClean="0"/>
              <a:t>100</a:t>
            </a:r>
            <a:r>
              <a:rPr dirty="0"/>
              <a:t>% pass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art 1 and Part 2 Writte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A12"/>
                </a:solidFill>
              </a:defRPr>
            </a:lvl1pPr>
          </a:lstStyle>
          <a:p>
            <a:r>
              <a:t>Part 1 and Part 2 Written</a:t>
            </a:r>
          </a:p>
        </p:txBody>
      </p:sp>
      <p:sp>
        <p:nvSpPr>
          <p:cNvPr id="178" name="Ebel method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1333500">
              <a:defRPr>
                <a:solidFill>
                  <a:srgbClr val="FFFA12"/>
                </a:solidFill>
              </a:defRPr>
            </a:lvl1pPr>
          </a:lstStyle>
          <a:p>
            <a:r>
              <a:t>Ebel method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Refrac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A12"/>
                </a:solidFill>
              </a:defRPr>
            </a:lvl1pPr>
          </a:lstStyle>
          <a:p>
            <a:r>
              <a:t>Refraction</a:t>
            </a:r>
          </a:p>
        </p:txBody>
      </p:sp>
      <p:sp>
        <p:nvSpPr>
          <p:cNvPr id="181" name="Hofstee Method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1333500">
              <a:defRPr>
                <a:solidFill>
                  <a:srgbClr val="FFFA12"/>
                </a:solidFill>
              </a:defRPr>
            </a:lvl1pPr>
          </a:lstStyle>
          <a:p>
            <a:r>
              <a:t>Hofstee Method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art 2 Ophthalmolog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A12"/>
                </a:solidFill>
              </a:defRPr>
            </a:lvl1pPr>
          </a:lstStyle>
          <a:p>
            <a:r>
              <a:t>Part 2 Ophthalmology</a:t>
            </a:r>
          </a:p>
        </p:txBody>
      </p:sp>
      <p:sp>
        <p:nvSpPr>
          <p:cNvPr id="184" name="Two part exam…"/>
          <p:cNvSpPr txBox="1">
            <a:spLocks noGrp="1"/>
          </p:cNvSpPr>
          <p:nvPr>
            <p:ph type="body" idx="1"/>
          </p:nvPr>
        </p:nvSpPr>
        <p:spPr>
          <a:xfrm>
            <a:off x="419100" y="2768600"/>
            <a:ext cx="11315700" cy="5715000"/>
          </a:xfrm>
          <a:prstGeom prst="rect">
            <a:avLst/>
          </a:prstGeom>
        </p:spPr>
        <p:txBody>
          <a:bodyPr/>
          <a:lstStyle/>
          <a:p>
            <a:pPr marL="1333500">
              <a:defRPr>
                <a:solidFill>
                  <a:srgbClr val="FFFA12"/>
                </a:solidFill>
              </a:defRPr>
            </a:pPr>
            <a:r>
              <a:t>Two part exam</a:t>
            </a:r>
          </a:p>
          <a:p>
            <a:pPr marL="1333500">
              <a:defRPr>
                <a:solidFill>
                  <a:srgbClr val="FFFA12"/>
                </a:solidFill>
              </a:defRPr>
            </a:pPr>
            <a:r>
              <a:t>Blueprinted to GMC </a:t>
            </a:r>
          </a:p>
          <a:p>
            <a:pPr marL="1778000" lvl="1">
              <a:defRPr>
                <a:solidFill>
                  <a:srgbClr val="FFFA12"/>
                </a:solidFill>
              </a:defRPr>
            </a:pPr>
            <a:r>
              <a:t>“Good medical practice”</a:t>
            </a:r>
          </a:p>
          <a:p>
            <a:pPr marL="1333500">
              <a:defRPr>
                <a:solidFill>
                  <a:srgbClr val="FFFA12"/>
                </a:solidFill>
              </a:defRPr>
            </a:pPr>
            <a:r>
              <a:t>Learning outcomes </a:t>
            </a:r>
          </a:p>
          <a:p>
            <a:pPr marL="1778000" lvl="1">
              <a:defRPr>
                <a:solidFill>
                  <a:srgbClr val="FFFA12"/>
                </a:solidFill>
              </a:defRPr>
            </a:pPr>
            <a:r>
              <a:t>“Ophthalmic Specialist Training"</a:t>
            </a:r>
          </a:p>
          <a:p>
            <a:pPr marL="1333500">
              <a:defRPr>
                <a:solidFill>
                  <a:srgbClr val="FFFA12"/>
                </a:solidFill>
              </a:defRPr>
            </a:pPr>
            <a:r>
              <a:t>Mapped to the curriculum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art 2 Oral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A12"/>
                </a:solidFill>
              </a:defRPr>
            </a:lvl1pPr>
          </a:lstStyle>
          <a:p>
            <a:r>
              <a:t>Part 2 Oral</a:t>
            </a:r>
          </a:p>
        </p:txBody>
      </p:sp>
      <p:sp>
        <p:nvSpPr>
          <p:cNvPr id="187" name="Borderling Candidate Method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1333500">
              <a:defRPr>
                <a:solidFill>
                  <a:srgbClr val="FFFA12"/>
                </a:solidFill>
              </a:defRPr>
            </a:lvl1pPr>
          </a:lstStyle>
          <a:p>
            <a:r>
              <a:rPr dirty="0" smtClean="0"/>
              <a:t>Borderlin</a:t>
            </a:r>
            <a:r>
              <a:rPr lang="en-US" dirty="0" smtClean="0"/>
              <a:t>e</a:t>
            </a:r>
            <a:r>
              <a:rPr dirty="0" smtClean="0"/>
              <a:t> </a:t>
            </a:r>
            <a:r>
              <a:rPr dirty="0"/>
              <a:t>Candidate Method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Ebel Method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A12"/>
                </a:solidFill>
              </a:defRPr>
            </a:lvl1pPr>
          </a:lstStyle>
          <a:p>
            <a:r>
              <a:t>Ebel Method</a:t>
            </a:r>
          </a:p>
        </p:txBody>
      </p:sp>
      <p:sp>
        <p:nvSpPr>
          <p:cNvPr id="190" name="Cutoff score method ( like Angoff, Nedelsky)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333500">
              <a:defRPr>
                <a:solidFill>
                  <a:srgbClr val="FFFA12"/>
                </a:solidFill>
              </a:defRPr>
            </a:pPr>
            <a:r>
              <a:t>Cutoff score method ( like Angoff, Nedelsky)</a:t>
            </a:r>
          </a:p>
          <a:p>
            <a:pPr marL="1333500">
              <a:defRPr>
                <a:solidFill>
                  <a:srgbClr val="FFFA12"/>
                </a:solidFill>
              </a:defRPr>
            </a:pPr>
            <a:r>
              <a:t>Uses subject matter experts (examiners)</a:t>
            </a:r>
          </a:p>
          <a:p>
            <a:pPr marL="1333500">
              <a:defRPr>
                <a:solidFill>
                  <a:srgbClr val="FFFA12"/>
                </a:solidFill>
              </a:defRPr>
            </a:pPr>
            <a:r>
              <a:t>Every question is assessed</a:t>
            </a:r>
          </a:p>
          <a:p>
            <a:pPr marL="1333500">
              <a:defRPr>
                <a:solidFill>
                  <a:srgbClr val="FFFA12"/>
                </a:solidFill>
              </a:defRPr>
            </a:pPr>
            <a:r>
              <a:t>Calculates what the minimally acceptable candidate should score</a:t>
            </a:r>
          </a:p>
          <a:p>
            <a:pPr marL="1333500">
              <a:defRPr>
                <a:solidFill>
                  <a:srgbClr val="FFFA12"/>
                </a:solidFill>
              </a:defRPr>
            </a:pPr>
            <a:r>
              <a:t>Weighting applied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Ebel Example Tabl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Ebel Example Table</a:t>
            </a:r>
          </a:p>
        </p:txBody>
      </p:sp>
      <p:graphicFrame>
        <p:nvGraphicFramePr>
          <p:cNvPr id="194" name="Table"/>
          <p:cNvGraphicFramePr/>
          <p:nvPr/>
        </p:nvGraphicFramePr>
        <p:xfrm>
          <a:off x="2387600" y="3594100"/>
          <a:ext cx="8528049" cy="4035324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2208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0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55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37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8831">
                <a:tc>
                  <a:txBody>
                    <a:bodyPr/>
                    <a:lstStyle/>
                    <a:p>
                      <a:pPr defTabSz="914400">
                        <a:defRPr sz="4700">
                          <a:sym typeface="Helvetica Light"/>
                        </a:defRPr>
                      </a:pPr>
                      <a:endParaRPr/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just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1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Difficult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just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1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Moderate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just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1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Easy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8831">
                <a:tc>
                  <a:txBody>
                    <a:bodyPr/>
                    <a:lstStyle/>
                    <a:p>
                      <a:pPr algn="just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1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Essential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1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0.6</a:t>
                      </a:r>
                    </a:p>
                  </a:txBody>
                  <a:tcPr marL="63500" marR="63500" marT="0" marB="0" anchor="b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1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0.7</a:t>
                      </a:r>
                    </a:p>
                  </a:txBody>
                  <a:tcPr marL="63500" marR="63500" marT="0" marB="0" anchor="b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1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0.8</a:t>
                      </a:r>
                    </a:p>
                  </a:txBody>
                  <a:tcPr marL="63500" marR="63500" marT="0" marB="0" anchor="b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8831">
                <a:tc>
                  <a:txBody>
                    <a:bodyPr/>
                    <a:lstStyle/>
                    <a:p>
                      <a:pPr algn="just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1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Important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1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0.5</a:t>
                      </a:r>
                    </a:p>
                  </a:txBody>
                  <a:tcPr marL="63500" marR="63500" marT="0" marB="0" anchor="b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1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0.55</a:t>
                      </a:r>
                    </a:p>
                  </a:txBody>
                  <a:tcPr marL="63500" marR="63500" marT="0" marB="0" anchor="b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1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0.6</a:t>
                      </a:r>
                    </a:p>
                  </a:txBody>
                  <a:tcPr marL="63500" marR="63500" marT="0" marB="0" anchor="b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8831">
                <a:tc>
                  <a:txBody>
                    <a:bodyPr/>
                    <a:lstStyle/>
                    <a:p>
                      <a:pPr algn="just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1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Supplementary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1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0.25</a:t>
                      </a:r>
                    </a:p>
                  </a:txBody>
                  <a:tcPr marL="63500" marR="63500" marT="0" marB="0" anchor="b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1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0.3</a:t>
                      </a:r>
                    </a:p>
                  </a:txBody>
                  <a:tcPr marL="63500" marR="63500" marT="0" marB="0" anchor="b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1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0.3</a:t>
                      </a:r>
                    </a:p>
                  </a:txBody>
                  <a:tcPr marL="63500" marR="63500" marT="0" marB="0" anchor="b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5" name="Table 5  Expected percentage correct by borderline candidates"/>
          <p:cNvSpPr txBox="1"/>
          <p:nvPr/>
        </p:nvSpPr>
        <p:spPr>
          <a:xfrm>
            <a:off x="4615693" y="3365499"/>
            <a:ext cx="4037410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just" defTabSz="457200">
              <a:defRPr sz="12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Table 5	 Expected percentage correct by borderline candidates 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his informa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This information</a:t>
            </a:r>
          </a:p>
        </p:txBody>
      </p:sp>
      <p:sp>
        <p:nvSpPr>
          <p:cNvPr id="141" name="Is aimed at all candidates taking professional exam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Is aimed at all candidates taking professional exams</a:t>
            </a:r>
          </a:p>
          <a:p>
            <a:r>
              <a:rPr lang="en-US" dirty="0" smtClean="0"/>
              <a:t>The p</a:t>
            </a:r>
            <a:r>
              <a:rPr dirty="0" smtClean="0"/>
              <a:t>rocess </a:t>
            </a:r>
            <a:r>
              <a:rPr dirty="0"/>
              <a:t>for passing a candidate</a:t>
            </a:r>
          </a:p>
          <a:p>
            <a:r>
              <a:rPr dirty="0"/>
              <a:t>Help </a:t>
            </a:r>
            <a:r>
              <a:rPr lang="en-US" dirty="0" smtClean="0"/>
              <a:t>in </a:t>
            </a:r>
            <a:r>
              <a:rPr dirty="0" smtClean="0"/>
              <a:t>understand</a:t>
            </a:r>
            <a:r>
              <a:rPr lang="en-US" dirty="0" smtClean="0"/>
              <a:t>ing</a:t>
            </a:r>
            <a:r>
              <a:rPr dirty="0" smtClean="0"/>
              <a:t> </a:t>
            </a:r>
            <a:r>
              <a:rPr dirty="0"/>
              <a:t>how to pass</a:t>
            </a:r>
          </a:p>
          <a:p>
            <a:r>
              <a:rPr dirty="0"/>
              <a:t>Help </a:t>
            </a:r>
            <a:r>
              <a:rPr lang="en-US" dirty="0" smtClean="0"/>
              <a:t>in </a:t>
            </a:r>
            <a:r>
              <a:rPr dirty="0" smtClean="0"/>
              <a:t>manag</a:t>
            </a:r>
            <a:r>
              <a:rPr lang="en-US" dirty="0" smtClean="0"/>
              <a:t>ing</a:t>
            </a:r>
            <a:r>
              <a:rPr dirty="0" smtClean="0"/>
              <a:t> </a:t>
            </a:r>
            <a:r>
              <a:rPr dirty="0"/>
              <a:t>anxiety and problems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REMEMB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REMEMBER</a:t>
            </a:r>
          </a:p>
        </p:txBody>
      </p:sp>
      <p:sp>
        <p:nvSpPr>
          <p:cNvPr id="198" name="Difficult/Moderate/Easy - applies to the construct of the question, not the subject matter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Difficult/Moderate/Easy - applies to the construct of the question, not the subject matter</a:t>
            </a:r>
          </a:p>
          <a:p>
            <a:r>
              <a:t>Subject matter is assessed as essential, important and supplementary 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Borderline Candidate"/>
          <p:cNvSpPr txBox="1">
            <a:spLocks noGrp="1"/>
          </p:cNvSpPr>
          <p:nvPr>
            <p:ph type="title"/>
          </p:nvPr>
        </p:nvSpPr>
        <p:spPr>
          <a:xfrm>
            <a:off x="1270000" y="254000"/>
            <a:ext cx="10464800" cy="168399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A12"/>
                </a:solidFill>
              </a:defRPr>
            </a:lvl1pPr>
          </a:lstStyle>
          <a:p>
            <a:r>
              <a:t>Borderline Candidate</a:t>
            </a:r>
          </a:p>
        </p:txBody>
      </p:sp>
      <p:sp>
        <p:nvSpPr>
          <p:cNvPr id="201" name="Concept of a minimally competent candidate…"/>
          <p:cNvSpPr txBox="1">
            <a:spLocks noGrp="1"/>
          </p:cNvSpPr>
          <p:nvPr>
            <p:ph type="body" idx="1"/>
          </p:nvPr>
        </p:nvSpPr>
        <p:spPr>
          <a:xfrm>
            <a:off x="381000" y="1710432"/>
            <a:ext cx="11493500" cy="7001768"/>
          </a:xfrm>
          <a:prstGeom prst="rect">
            <a:avLst/>
          </a:prstGeom>
        </p:spPr>
        <p:txBody>
          <a:bodyPr/>
          <a:lstStyle/>
          <a:p>
            <a:pPr marL="1333500">
              <a:defRPr>
                <a:solidFill>
                  <a:srgbClr val="FFFA12"/>
                </a:solidFill>
              </a:defRPr>
            </a:pPr>
            <a:r>
              <a:rPr dirty="0"/>
              <a:t>Concept of a minimally competent candidate</a:t>
            </a:r>
          </a:p>
          <a:p>
            <a:pPr marL="1778000" lvl="1">
              <a:defRPr>
                <a:solidFill>
                  <a:srgbClr val="FFFA12"/>
                </a:solidFill>
              </a:defRPr>
            </a:pPr>
            <a:r>
              <a:rPr dirty="0"/>
              <a:t>colleague test</a:t>
            </a:r>
          </a:p>
          <a:p>
            <a:pPr marL="1778000" lvl="1">
              <a:defRPr>
                <a:solidFill>
                  <a:srgbClr val="FFFA12"/>
                </a:solidFill>
              </a:defRPr>
            </a:pPr>
            <a:r>
              <a:rPr dirty="0"/>
              <a:t>in theory this </a:t>
            </a:r>
            <a:r>
              <a:rPr dirty="0" smtClean="0"/>
              <a:t>fictional </a:t>
            </a:r>
            <a:r>
              <a:rPr dirty="0"/>
              <a:t>candidate would just pass</a:t>
            </a:r>
          </a:p>
          <a:p>
            <a:pPr marL="1333500">
              <a:defRPr>
                <a:solidFill>
                  <a:srgbClr val="FFFA12"/>
                </a:solidFill>
              </a:defRPr>
            </a:pPr>
            <a:r>
              <a:rPr dirty="0"/>
              <a:t>Many examiners assess each candidate</a:t>
            </a:r>
          </a:p>
          <a:p>
            <a:pPr marL="1333500">
              <a:defRPr>
                <a:solidFill>
                  <a:srgbClr val="FFFA12"/>
                </a:solidFill>
              </a:defRPr>
            </a:pPr>
            <a:r>
              <a:rPr dirty="0"/>
              <a:t>Whole performance of that section (viva/OSCE)</a:t>
            </a:r>
          </a:p>
          <a:p>
            <a:pPr marL="1333500">
              <a:defRPr>
                <a:solidFill>
                  <a:srgbClr val="FFFA12"/>
                </a:solidFill>
              </a:defRPr>
            </a:pPr>
            <a:r>
              <a:rPr dirty="0"/>
              <a:t>Clear Fail </a:t>
            </a:r>
            <a:r>
              <a:rPr dirty="0" err="1"/>
              <a:t>vv</a:t>
            </a:r>
            <a:r>
              <a:rPr dirty="0"/>
              <a:t> Borderline </a:t>
            </a:r>
            <a:r>
              <a:rPr dirty="0" err="1"/>
              <a:t>vv</a:t>
            </a:r>
            <a:r>
              <a:rPr dirty="0"/>
              <a:t> Clear pass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REMEMB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A12"/>
                </a:solidFill>
              </a:defRPr>
            </a:lvl1pPr>
          </a:lstStyle>
          <a:p>
            <a:r>
              <a:t>REMEMBER</a:t>
            </a:r>
          </a:p>
        </p:txBody>
      </p:sp>
      <p:sp>
        <p:nvSpPr>
          <p:cNvPr id="204" name="If the examiner ticks “clear fail”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333500">
              <a:defRPr>
                <a:solidFill>
                  <a:srgbClr val="FFFA12"/>
                </a:solidFill>
              </a:defRPr>
            </a:pPr>
            <a:r>
              <a:t>If the examiner ticks “clear fail”</a:t>
            </a:r>
          </a:p>
          <a:p>
            <a:pPr marL="1333500">
              <a:defRPr>
                <a:solidFill>
                  <a:srgbClr val="FFFA12"/>
                </a:solidFill>
              </a:defRPr>
            </a:pPr>
            <a:r>
              <a:t>They are not failing you</a:t>
            </a:r>
          </a:p>
          <a:p>
            <a:pPr marL="1333500">
              <a:defRPr>
                <a:solidFill>
                  <a:srgbClr val="FFFA12"/>
                </a:solidFill>
              </a:defRPr>
            </a:pPr>
            <a:r>
              <a:t>YOU DO NOT FAIL</a:t>
            </a:r>
          </a:p>
          <a:p>
            <a:pPr marL="1333500">
              <a:defRPr>
                <a:solidFill>
                  <a:srgbClr val="FFFA12"/>
                </a:solidFill>
              </a:defRPr>
            </a:pPr>
            <a:r>
              <a:t>The information is for standard setting only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Oral exam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A12"/>
                </a:solidFill>
              </a:defRPr>
            </a:lvl1pPr>
          </a:lstStyle>
          <a:p>
            <a:r>
              <a:t>Oral exam</a:t>
            </a:r>
          </a:p>
        </p:txBody>
      </p:sp>
      <p:sp>
        <p:nvSpPr>
          <p:cNvPr id="207" name="You must pass the OSC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333500">
              <a:defRPr>
                <a:solidFill>
                  <a:srgbClr val="FFFA12"/>
                </a:solidFill>
              </a:defRPr>
            </a:pPr>
            <a:r>
              <a:rPr dirty="0"/>
              <a:t>You must pass the OSCE</a:t>
            </a:r>
          </a:p>
          <a:p>
            <a:pPr marL="1333500">
              <a:defRPr>
                <a:solidFill>
                  <a:srgbClr val="FFFA12"/>
                </a:solidFill>
              </a:defRPr>
            </a:pPr>
            <a:r>
              <a:rPr dirty="0"/>
              <a:t>You can cross compensate for </a:t>
            </a:r>
            <a:r>
              <a:rPr lang="en-US" dirty="0" smtClean="0"/>
              <a:t>a fail in the </a:t>
            </a:r>
            <a:r>
              <a:rPr dirty="0" smtClean="0"/>
              <a:t>viva </a:t>
            </a:r>
            <a:r>
              <a:rPr lang="en-US" dirty="0" smtClean="0"/>
              <a:t>-</a:t>
            </a:r>
            <a:endParaRPr dirty="0"/>
          </a:p>
          <a:p>
            <a:pPr marL="1778000" lvl="1">
              <a:defRPr>
                <a:solidFill>
                  <a:srgbClr val="FFFA12"/>
                </a:solidFill>
              </a:defRPr>
            </a:pPr>
            <a:r>
              <a:rPr dirty="0"/>
              <a:t>if you have enough marks</a:t>
            </a:r>
          </a:p>
          <a:p>
            <a:pPr marL="1778000" lvl="1">
              <a:defRPr>
                <a:solidFill>
                  <a:srgbClr val="FFFA12"/>
                </a:solidFill>
              </a:defRPr>
            </a:pPr>
            <a:r>
              <a:rPr dirty="0"/>
              <a:t>your fail in the viva</a:t>
            </a:r>
          </a:p>
          <a:p>
            <a:pPr marL="2222500" lvl="2">
              <a:defRPr>
                <a:solidFill>
                  <a:srgbClr val="FFFA12"/>
                </a:solidFill>
              </a:defRPr>
            </a:pPr>
            <a:r>
              <a:rPr dirty="0"/>
              <a:t> is less than one Standard error of measurement (SEM)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Rememb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A12"/>
                </a:solidFill>
              </a:defRPr>
            </a:lvl1pPr>
          </a:lstStyle>
          <a:p>
            <a:r>
              <a:t>Remember</a:t>
            </a:r>
          </a:p>
        </p:txBody>
      </p:sp>
      <p:sp>
        <p:nvSpPr>
          <p:cNvPr id="210" name="Each questio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FFFA12"/>
                </a:solidFill>
              </a:defRPr>
            </a:pPr>
            <a:r>
              <a:t>Each question</a:t>
            </a:r>
          </a:p>
          <a:p>
            <a:pPr>
              <a:defRPr>
                <a:solidFill>
                  <a:srgbClr val="FFFA12"/>
                </a:solidFill>
              </a:defRPr>
            </a:pPr>
            <a:r>
              <a:t>Each patient</a:t>
            </a:r>
          </a:p>
          <a:p>
            <a:pPr>
              <a:defRPr>
                <a:solidFill>
                  <a:srgbClr val="FFFA12"/>
                </a:solidFill>
              </a:defRPr>
            </a:pPr>
            <a:r>
              <a:t>Each viva</a:t>
            </a:r>
          </a:p>
          <a:p>
            <a:pPr lvl="1">
              <a:defRPr>
                <a:solidFill>
                  <a:srgbClr val="FFFA12"/>
                </a:solidFill>
              </a:defRPr>
            </a:pPr>
            <a:r>
              <a:t>THINK Fresh</a:t>
            </a:r>
          </a:p>
        </p:txBody>
      </p:sp>
      <p:pic>
        <p:nvPicPr>
          <p:cNvPr id="21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84940" y="4959350"/>
            <a:ext cx="5580010" cy="2438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In OSCE'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A12"/>
                </a:solidFill>
              </a:defRPr>
            </a:lvl1pPr>
          </a:lstStyle>
          <a:p>
            <a:r>
              <a:t>In OSCE's</a:t>
            </a:r>
          </a:p>
        </p:txBody>
      </p:sp>
      <p:sp>
        <p:nvSpPr>
          <p:cNvPr id="214" name="Treat the patient not the diseas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FFFA12"/>
                </a:solidFill>
              </a:defRPr>
            </a:pPr>
            <a:r>
              <a:t>Treat the patient not the disease</a:t>
            </a:r>
          </a:p>
          <a:p>
            <a:pPr>
              <a:defRPr>
                <a:solidFill>
                  <a:srgbClr val="FFFA12"/>
                </a:solidFill>
              </a:defRPr>
            </a:pPr>
            <a:r>
              <a:t>Say the obvious point</a:t>
            </a:r>
          </a:p>
          <a:p>
            <a:pPr>
              <a:defRPr>
                <a:solidFill>
                  <a:srgbClr val="FFFA12"/>
                </a:solidFill>
              </a:defRPr>
            </a:pPr>
            <a:r>
              <a:t>Say it again</a:t>
            </a:r>
          </a:p>
          <a:p>
            <a:pPr>
              <a:defRPr>
                <a:solidFill>
                  <a:srgbClr val="FFFA12"/>
                </a:solidFill>
              </a:defRPr>
            </a:pPr>
            <a:r>
              <a:t>Clarify the question if the examiner is going on and on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Examiner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Examiners</a:t>
            </a:r>
          </a:p>
        </p:txBody>
      </p:sp>
      <p:sp>
        <p:nvSpPr>
          <p:cNvPr id="217" name="Are trained to look neutral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Are trained to look neutral</a:t>
            </a:r>
          </a:p>
          <a:p>
            <a:r>
              <a:t>Have a job to do</a:t>
            </a:r>
          </a:p>
          <a:p>
            <a:r>
              <a:t>Have to keep to time</a:t>
            </a:r>
          </a:p>
          <a:p>
            <a:r>
              <a:t>Can prompt - a rather blank stare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</a:t>
            </a:r>
          </a:p>
        </p:txBody>
      </p:sp>
      <p:sp>
        <p:nvSpPr>
          <p:cNvPr id="220" name="Try and ignore the examiner reaction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Try and ignore the examiner reactions</a:t>
            </a:r>
          </a:p>
          <a:p>
            <a:r>
              <a:t>Just concentrate on the question</a:t>
            </a:r>
          </a:p>
          <a:p>
            <a:r>
              <a:t>AND your answer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atient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Patients</a:t>
            </a:r>
          </a:p>
        </p:txBody>
      </p:sp>
      <p:sp>
        <p:nvSpPr>
          <p:cNvPr id="223" name="Not controllabl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Not controllable</a:t>
            </a:r>
          </a:p>
          <a:p>
            <a:r>
              <a:rPr dirty="0" smtClean="0"/>
              <a:t>Marked </a:t>
            </a:r>
            <a:r>
              <a:rPr dirty="0"/>
              <a:t>to a standard of </a:t>
            </a:r>
          </a:p>
          <a:p>
            <a:pPr lvl="1"/>
            <a:r>
              <a:rPr dirty="0"/>
              <a:t>general ophthalmologist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OSC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OSCE</a:t>
            </a:r>
          </a:p>
        </p:txBody>
      </p:sp>
      <p:sp>
        <p:nvSpPr>
          <p:cNvPr id="226" name="One examiner may be a world expert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One examiner may be a world expert</a:t>
            </a:r>
          </a:p>
          <a:p>
            <a:r>
              <a:t>BUT the other will not be</a:t>
            </a:r>
          </a:p>
          <a:p>
            <a:r>
              <a:t>Likely to be as at sea as you might be!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o: What to do"/>
          <p:cNvSpPr txBox="1">
            <a:spLocks noGrp="1"/>
          </p:cNvSpPr>
          <p:nvPr>
            <p:ph type="title"/>
          </p:nvPr>
        </p:nvSpPr>
        <p:spPr>
          <a:xfrm>
            <a:off x="1270000" y="2438400"/>
            <a:ext cx="10464800" cy="2438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A12"/>
                </a:solidFill>
              </a:defRPr>
            </a:lvl1pPr>
          </a:lstStyle>
          <a:p>
            <a:r>
              <a:t>So: What to do</a:t>
            </a:r>
          </a:p>
        </p:txBody>
      </p:sp>
      <p:sp>
        <p:nvSpPr>
          <p:cNvPr id="144" name="To Pass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A12"/>
                </a:solidFill>
              </a:defRPr>
            </a:lvl1pPr>
          </a:lstStyle>
          <a:p>
            <a:r>
              <a:t>To Pass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Don't Fail yourself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9FF08"/>
                </a:solidFill>
              </a:defRPr>
            </a:lvl1pPr>
          </a:lstStyle>
          <a:p>
            <a:r>
              <a:t>Don't Fail yourself</a:t>
            </a:r>
          </a:p>
        </p:txBody>
      </p:sp>
      <p:sp>
        <p:nvSpPr>
          <p:cNvPr id="229" name="stay calm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F9FF08"/>
                </a:solidFill>
              </a:defRPr>
            </a:pPr>
            <a:r>
              <a:rPr dirty="0"/>
              <a:t>stay calm</a:t>
            </a:r>
          </a:p>
          <a:p>
            <a:pPr>
              <a:defRPr>
                <a:solidFill>
                  <a:srgbClr val="F9FF08"/>
                </a:solidFill>
              </a:defRPr>
            </a:pPr>
            <a:r>
              <a:rPr dirty="0"/>
              <a:t>stay </a:t>
            </a:r>
            <a:r>
              <a:rPr dirty="0" smtClean="0"/>
              <a:t>focused</a:t>
            </a:r>
            <a:endParaRPr dirty="0"/>
          </a:p>
          <a:p>
            <a:pPr>
              <a:defRPr>
                <a:solidFill>
                  <a:srgbClr val="F9FF08"/>
                </a:solidFill>
              </a:defRPr>
            </a:pPr>
            <a:r>
              <a:rPr lang="en-US" dirty="0" smtClean="0"/>
              <a:t>t</a:t>
            </a:r>
            <a:r>
              <a:rPr dirty="0" smtClean="0"/>
              <a:t>here </a:t>
            </a:r>
            <a:r>
              <a:rPr dirty="0"/>
              <a:t>will be wrong answers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REMEMB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REMEMBER</a:t>
            </a:r>
          </a:p>
        </p:txBody>
      </p:sp>
      <p:sp>
        <p:nvSpPr>
          <p:cNvPr id="232" name="You just need enough marks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9FF08"/>
                </a:solidFill>
              </a:defRPr>
            </a:lvl1pPr>
          </a:lstStyle>
          <a:p>
            <a:r>
              <a:t>You just need enough marks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O PAS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A12"/>
                </a:solidFill>
              </a:defRPr>
            </a:lvl1pPr>
          </a:lstStyle>
          <a:p>
            <a:r>
              <a:t>TO PASS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core more mark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A12"/>
                </a:solidFill>
              </a:defRPr>
            </a:lvl1pPr>
          </a:lstStyle>
          <a:p>
            <a:r>
              <a:t>Score more marks</a:t>
            </a:r>
          </a:p>
        </p:txBody>
      </p:sp>
      <p:sp>
        <p:nvSpPr>
          <p:cNvPr id="238" name="than the cut off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A12"/>
                </a:solidFill>
              </a:defRPr>
            </a:lvl1pPr>
          </a:lstStyle>
          <a:p>
            <a:r>
              <a:t>than the cut off</a:t>
            </a: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To do thi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A12"/>
                </a:solidFill>
              </a:defRPr>
            </a:lvl1pPr>
          </a:lstStyle>
          <a:p>
            <a:r>
              <a:t>To do this</a:t>
            </a:r>
          </a:p>
        </p:txBody>
      </p:sp>
      <p:sp>
        <p:nvSpPr>
          <p:cNvPr id="241" name="Know the subject!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A12"/>
                </a:solidFill>
              </a:defRPr>
            </a:lvl1pPr>
          </a:lstStyle>
          <a:p>
            <a:r>
              <a:t>Know the subject!</a:t>
            </a: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As further background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As further background</a:t>
            </a:r>
          </a:p>
        </p:txBody>
      </p:sp>
      <p:sp>
        <p:nvSpPr>
          <p:cNvPr id="244" name="Look at exam report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FFFA12"/>
                </a:solidFill>
              </a:defRPr>
            </a:pPr>
            <a:r>
              <a:rPr dirty="0"/>
              <a:t>Look at exam </a:t>
            </a:r>
            <a:r>
              <a:rPr dirty="0" smtClean="0"/>
              <a:t>reports</a:t>
            </a:r>
            <a:r>
              <a:rPr lang="en-US" dirty="0" smtClean="0"/>
              <a:t> on the RCOphth website</a:t>
            </a:r>
            <a:endParaRPr dirty="0"/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Lastl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A12"/>
                </a:solidFill>
              </a:defRPr>
            </a:lvl1pPr>
          </a:lstStyle>
          <a:p>
            <a:r>
              <a:t>Lastly</a:t>
            </a:r>
          </a:p>
        </p:txBody>
      </p:sp>
      <p:sp>
        <p:nvSpPr>
          <p:cNvPr id="247" name="Become an examiner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333500">
              <a:defRPr>
                <a:solidFill>
                  <a:srgbClr val="FFFA12"/>
                </a:solidFill>
              </a:defRPr>
            </a:pPr>
            <a:r>
              <a:rPr dirty="0"/>
              <a:t>Become an examiner </a:t>
            </a:r>
          </a:p>
          <a:p>
            <a:pPr marL="1778000" lvl="1">
              <a:defRPr>
                <a:solidFill>
                  <a:srgbClr val="FFFA12"/>
                </a:solidFill>
              </a:defRPr>
            </a:pPr>
            <a:r>
              <a:rPr dirty="0"/>
              <a:t>once you have passed</a:t>
            </a:r>
          </a:p>
          <a:p>
            <a:pPr marL="1333500">
              <a:defRPr>
                <a:solidFill>
                  <a:srgbClr val="FFFA12"/>
                </a:solidFill>
              </a:defRPr>
            </a:pPr>
            <a:r>
              <a:rPr dirty="0"/>
              <a:t>Consultants, SAS and trainees</a:t>
            </a:r>
          </a:p>
          <a:p>
            <a:pPr marL="1778000" lvl="1">
              <a:defRPr>
                <a:solidFill>
                  <a:srgbClr val="FFFA12"/>
                </a:solidFill>
              </a:defRPr>
            </a:pPr>
            <a:r>
              <a:rPr dirty="0"/>
              <a:t>all have a role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Also:"/>
          <p:cNvSpPr txBox="1">
            <a:spLocks noGrp="1"/>
          </p:cNvSpPr>
          <p:nvPr>
            <p:ph type="title"/>
          </p:nvPr>
        </p:nvSpPr>
        <p:spPr>
          <a:xfrm>
            <a:off x="1270000" y="2286000"/>
            <a:ext cx="10464800" cy="2438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A12"/>
                </a:solidFill>
              </a:defRPr>
            </a:lvl1pPr>
          </a:lstStyle>
          <a:p>
            <a:r>
              <a:t>Also: </a:t>
            </a:r>
          </a:p>
        </p:txBody>
      </p:sp>
      <p:sp>
        <p:nvSpPr>
          <p:cNvPr id="147" name="How not to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FFFA12"/>
                </a:solidFill>
              </a:defRPr>
            </a:pPr>
            <a:r>
              <a:t>How not to</a:t>
            </a:r>
          </a:p>
          <a:p>
            <a:pPr>
              <a:defRPr>
                <a:solidFill>
                  <a:srgbClr val="FFFA12"/>
                </a:solidFill>
              </a:defRPr>
            </a:pPr>
            <a:r>
              <a:t>Fail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ome Background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A12"/>
                </a:solidFill>
              </a:defRPr>
            </a:lvl1pPr>
          </a:lstStyle>
          <a:p>
            <a:r>
              <a:t>Some Background</a:t>
            </a:r>
          </a:p>
        </p:txBody>
      </p:sp>
      <p:sp>
        <p:nvSpPr>
          <p:cNvPr id="150" name="Each exam on each sitting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FFFA12"/>
                </a:solidFill>
              </a:defRPr>
            </a:pPr>
            <a:r>
              <a:t>Each exam on each sitting</a:t>
            </a:r>
          </a:p>
          <a:p>
            <a:pPr>
              <a:defRPr>
                <a:solidFill>
                  <a:srgbClr val="FFFA12"/>
                </a:solidFill>
              </a:defRPr>
            </a:pPr>
            <a:r>
              <a:t>Undergoes a process of </a:t>
            </a:r>
          </a:p>
          <a:p>
            <a:pPr>
              <a:defRPr>
                <a:solidFill>
                  <a:srgbClr val="FFFA12"/>
                </a:solidFill>
              </a:defRPr>
            </a:pPr>
            <a:r>
              <a:t>Standard setting</a:t>
            </a:r>
          </a:p>
          <a:p>
            <a:pPr>
              <a:defRPr>
                <a:solidFill>
                  <a:srgbClr val="FFFA12"/>
                </a:solidFill>
              </a:defRPr>
            </a:pPr>
            <a:r>
              <a:t>In order to identify</a:t>
            </a:r>
          </a:p>
          <a:p>
            <a:pPr>
              <a:defRPr>
                <a:solidFill>
                  <a:srgbClr val="FFFA12"/>
                </a:solidFill>
              </a:defRPr>
            </a:pPr>
            <a:r>
              <a:t>The pass mark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IF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IF</a:t>
            </a:r>
          </a:p>
        </p:txBody>
      </p:sp>
      <p:sp>
        <p:nvSpPr>
          <p:cNvPr id="153" name="You accrue more mark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You accrue more marks</a:t>
            </a:r>
          </a:p>
          <a:p>
            <a:r>
              <a:t>Than this standard</a:t>
            </a:r>
          </a:p>
          <a:p>
            <a:r>
              <a:t>YOU PASS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</a:t>
            </a:r>
          </a:p>
        </p:txBody>
      </p:sp>
      <p:sp>
        <p:nvSpPr>
          <p:cNvPr id="156" name="Even if you have made a monumental mistak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Even if you have made a monumental mistake</a:t>
            </a:r>
          </a:p>
          <a:p>
            <a:r>
              <a:t>Even if you feel an examiner has marked you down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REMEMB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REMEMBER</a:t>
            </a:r>
          </a:p>
        </p:txBody>
      </p:sp>
      <p:sp>
        <p:nvSpPr>
          <p:cNvPr id="159" name="No one examiner can fail you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No one examiner can fail you</a:t>
            </a:r>
          </a:p>
          <a:p>
            <a:r>
              <a:t>No one mistake can fail you</a:t>
            </a:r>
          </a:p>
          <a:p>
            <a:r>
              <a:t>You are likely to be asked something you don't know</a:t>
            </a:r>
          </a:p>
          <a:p>
            <a:r>
              <a:t>You may also see something you have not seen before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</a:t>
            </a:r>
          </a:p>
        </p:txBody>
      </p:sp>
      <p:sp>
        <p:nvSpPr>
          <p:cNvPr id="162" name="The process of setting a standard - ie the pass mark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The process of setting a standard - ie the pass mark</a:t>
            </a:r>
          </a:p>
          <a:p>
            <a:r>
              <a:t>Is pretty crucial</a:t>
            </a:r>
          </a:p>
          <a:p>
            <a:r>
              <a:t>The methods vary</a:t>
            </a:r>
          </a:p>
          <a:p>
            <a:r>
              <a:t>The actual pass mark is not known till after the exam has run</a:t>
            </a: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660</Words>
  <Application>Microsoft Office PowerPoint</Application>
  <PresentationFormat>Custom</PresentationFormat>
  <Paragraphs>153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Calibri</vt:lpstr>
      <vt:lpstr>Gill Sans</vt:lpstr>
      <vt:lpstr>Helvetica Light</vt:lpstr>
      <vt:lpstr>Lucida Grande</vt:lpstr>
      <vt:lpstr>Black</vt:lpstr>
      <vt:lpstr>Pass your exams Information for candidates</vt:lpstr>
      <vt:lpstr>This information</vt:lpstr>
      <vt:lpstr>So: What to do</vt:lpstr>
      <vt:lpstr>Also: </vt:lpstr>
      <vt:lpstr>Some Background</vt:lpstr>
      <vt:lpstr>IF</vt:lpstr>
      <vt:lpstr>SO</vt:lpstr>
      <vt:lpstr>REMEMBER</vt:lpstr>
      <vt:lpstr>SO</vt:lpstr>
      <vt:lpstr>WHY?</vt:lpstr>
      <vt:lpstr>SO</vt:lpstr>
      <vt:lpstr>So how?</vt:lpstr>
      <vt:lpstr>Standard Setting</vt:lpstr>
      <vt:lpstr>Part 1 and Part 2 Written</vt:lpstr>
      <vt:lpstr>Refraction</vt:lpstr>
      <vt:lpstr>Part 2 Ophthalmology</vt:lpstr>
      <vt:lpstr>Part 2 Oral</vt:lpstr>
      <vt:lpstr>Ebel Method</vt:lpstr>
      <vt:lpstr>Ebel Example Table</vt:lpstr>
      <vt:lpstr>REMEMBER</vt:lpstr>
      <vt:lpstr>Borderline Candidate</vt:lpstr>
      <vt:lpstr>REMEMBER</vt:lpstr>
      <vt:lpstr>Oral exam</vt:lpstr>
      <vt:lpstr>Remember</vt:lpstr>
      <vt:lpstr>In OSCE's</vt:lpstr>
      <vt:lpstr>Examiners</vt:lpstr>
      <vt:lpstr>SO</vt:lpstr>
      <vt:lpstr>Patients</vt:lpstr>
      <vt:lpstr>OSCE</vt:lpstr>
      <vt:lpstr>Don't Fail yourself</vt:lpstr>
      <vt:lpstr>REMEMBER</vt:lpstr>
      <vt:lpstr>TO PASS</vt:lpstr>
      <vt:lpstr>Score more marks</vt:lpstr>
      <vt:lpstr>To do this</vt:lpstr>
      <vt:lpstr>As further background</vt:lpstr>
      <vt:lpstr>Lastly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 your exams Information for candidates</dc:title>
  <dc:creator>Dylan Costello</dc:creator>
  <cp:lastModifiedBy>Dylan Costello</cp:lastModifiedBy>
  <cp:revision>2</cp:revision>
  <dcterms:modified xsi:type="dcterms:W3CDTF">2022-03-21T10:18:27Z</dcterms:modified>
</cp:coreProperties>
</file>