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40" r:id="rId2"/>
    <p:sldId id="331" r:id="rId3"/>
    <p:sldId id="339" r:id="rId4"/>
    <p:sldId id="333" r:id="rId5"/>
    <p:sldId id="340" r:id="rId6"/>
    <p:sldId id="414" r:id="rId7"/>
    <p:sldId id="4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CA050-20C7-D54D-A3C3-569FADCEC089}" type="datetimeFigureOut">
              <a:rPr lang="en-US" smtClean="0"/>
              <a:t>8/10/23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69DDC-A96F-E045-B76C-6C54A6C01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4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95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71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15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983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19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212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4DCA2-BE46-40CE-AA82-A15670EFEC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55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548F9-32AC-52A3-778B-FC2EA9356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25A33-2422-7C8A-34FF-6EAE3FBD5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FAC20-8A0C-92A7-72E0-BB37999C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BB4F-9EAD-FC8E-8279-A0F68980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03FC4-C068-C552-F5C3-3CCFEDDD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9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F6EA-C8FD-9E87-C0BE-E4866016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24E3C-885D-A6A1-A2DE-DBD9CDA41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891F7-5A4E-5BC3-84DA-5D373842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DB6A-2372-E33E-354D-5E6F0138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50EE2-EF0C-6DA5-4690-9B0A3472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D936CF-C0B0-A8D7-5D12-812BF3672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481D2-3DB5-1BAF-F74A-2C26860F8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A9986-C7FE-771A-BECC-7B09EADC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CA996-1BDE-383B-8BA9-D8BE6E10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A9525-7BE8-A101-688B-B44E805E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3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18AA-A7CC-F38B-E75C-7A8101F02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E9AC0-7FFE-ECC6-E724-A1FBF57DA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8A723-B0E8-BFA5-8DE5-73F793C8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37317-3D43-C747-0237-A7FC28D89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B27A9-47AB-3AC4-6CC3-4C888E68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7AB7F-0AD1-4EA8-DAC5-7C7553AA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D9EDE-4F83-1B20-86C0-D9879B2F5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34D63-2CD4-9985-6FFA-D7041BDE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5082-0B7A-CCEE-6469-3936C792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AD13A-D23B-E09F-3638-948A97C9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BCAEE-13AE-6E72-E115-E43AF2163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34B90-ADF3-1613-C153-A1E10F1D6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50F08-0ACB-5B52-A8CD-6C043AC39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4106F-D294-2E06-EFA1-8BDFF037C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F65DE-3777-4763-D907-DCAAED8D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AD69E-181B-F8B3-5FB8-16D23FAF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1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16CE-CC92-DBA7-C100-9DC4A1287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57CCC-D6EC-0D41-C6F6-2B2B9E365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F40BB-9A46-2476-7BDE-EA7D26863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E1A4C1-6E44-8137-8506-9548E03A1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7A0E7-23EC-427B-37AB-C3E3DDE05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6F55B6-24E9-BA99-E8C7-ECC5266D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43EDC-6D61-B2B1-EA18-30E851BE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B5676-D2BB-C876-BA2D-93FEB958E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4606C-EDB3-A67D-1358-5E7EB104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F52569-2748-08DA-829D-671EE5C8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C8D73-A483-360F-BEFB-C132607C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02CAEF-2D8F-471E-C6E4-C95933EE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F5D772-C60D-98C2-E412-9C0FF796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40286C-669D-E5EF-67F1-4025F35B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3E5A7-EBB0-E1A9-86BE-1BBAFDB6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0E1FC-577B-CE54-E9E7-420380CD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F5F99-39F1-8210-A543-8049C705D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FC02A-F48E-7621-A40A-AA1C5D1FE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FC67B-E891-6CF1-CB40-BF414FF0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6D89A-A8A1-BBC0-A9B5-03BA00901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93451-66BA-633C-BB2B-7425435F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6882-0C34-72DA-3AA7-A28BDD78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BC2661-0746-3265-3EDD-776F930EC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C0E5B-F5AD-5D4B-CCC6-547C02C9E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BB27D-E474-5940-7E7F-2120DB11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21C9E-49CF-289C-8C71-5F085E61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A9DC8-E878-BBC2-1998-C7AEC1E0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6B4F2-823F-08E7-41D0-06AEF8F8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97CF2-7220-B105-AF83-C45285E63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4EC42-2B67-C903-075A-10EAC869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7042-4C69-0C45-939B-5444BC6114DA}" type="datetimeFigureOut">
              <a:rPr lang="en-US" smtClean="0"/>
              <a:t>8/10/23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3F266-0DA2-9EAE-514C-F71C0474F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3EFD3-C95E-C4EB-361A-A2407723B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7B912-237F-474F-A99B-ED10639E3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endParaRPr lang="en-US" altLang="en-US" sz="3200" dirty="0">
              <a:solidFill>
                <a:srgbClr val="FFFFFF"/>
              </a:solidFill>
              <a:latin typeface="Lucida Grande"/>
              <a:cs typeface="Arial" panose="020B0604020202020204" pitchFamily="34" charset="0"/>
              <a:sym typeface="Helvetica Neue" charset="0"/>
            </a:endParaRP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8869" y="3161212"/>
            <a:ext cx="8396868" cy="229635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US" sz="4000" b="1" dirty="0"/>
              <a:t>TRANSITION ARRANGEMENTS</a:t>
            </a:r>
          </a:p>
        </p:txBody>
      </p:sp>
    </p:spTree>
    <p:extLst>
      <p:ext uri="{BB962C8B-B14F-4D97-AF65-F5344CB8AC3E}">
        <p14:creationId xmlns:p14="http://schemas.microsoft.com/office/powerpoint/2010/main" val="30695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Curriculum Transition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idx="1"/>
          </p:nvPr>
        </p:nvSpPr>
        <p:spPr>
          <a:xfrm>
            <a:off x="2326167" y="1230142"/>
            <a:ext cx="7772400" cy="493674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000" dirty="0">
                <a:solidFill>
                  <a:srgbClr val="47B3BC"/>
                </a:solidFill>
                <a:latin typeface="Lucida Grande"/>
                <a:cs typeface="Arial" panose="020B0604020202020204" pitchFamily="34" charset="0"/>
                <a:sym typeface="Helvetica" charset="0"/>
              </a:rPr>
              <a:t> </a:t>
            </a:r>
          </a:p>
          <a:p>
            <a:pPr marL="457200" lvl="1" indent="0">
              <a:buNone/>
            </a:pPr>
            <a:endParaRPr lang="en-US" sz="2000" dirty="0">
              <a:solidFill>
                <a:srgbClr val="47B3BC"/>
              </a:solidFill>
              <a:latin typeface="Lucida Grande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720EDEA-6C46-8142-916E-109AF88B3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507744"/>
              </p:ext>
            </p:extLst>
          </p:nvPr>
        </p:nvGraphicFramePr>
        <p:xfrm>
          <a:off x="1640367" y="1382232"/>
          <a:ext cx="8911266" cy="487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79">
                  <a:extLst>
                    <a:ext uri="{9D8B030D-6E8A-4147-A177-3AD203B41FA5}">
                      <a16:colId xmlns:a16="http://schemas.microsoft.com/office/drawing/2014/main" val="1597001031"/>
                    </a:ext>
                  </a:extLst>
                </a:gridCol>
                <a:gridCol w="2387255">
                  <a:extLst>
                    <a:ext uri="{9D8B030D-6E8A-4147-A177-3AD203B41FA5}">
                      <a16:colId xmlns:a16="http://schemas.microsoft.com/office/drawing/2014/main" val="1031637971"/>
                    </a:ext>
                  </a:extLst>
                </a:gridCol>
                <a:gridCol w="2064365">
                  <a:extLst>
                    <a:ext uri="{9D8B030D-6E8A-4147-A177-3AD203B41FA5}">
                      <a16:colId xmlns:a16="http://schemas.microsoft.com/office/drawing/2014/main" val="347806443"/>
                    </a:ext>
                  </a:extLst>
                </a:gridCol>
                <a:gridCol w="2391267">
                  <a:extLst>
                    <a:ext uri="{9D8B030D-6E8A-4147-A177-3AD203B41FA5}">
                      <a16:colId xmlns:a16="http://schemas.microsoft.com/office/drawing/2014/main" val="74733187"/>
                    </a:ext>
                  </a:extLst>
                </a:gridCol>
              </a:tblGrid>
              <a:tr h="10114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ST Year </a:t>
                      </a:r>
                    </a:p>
                    <a:p>
                      <a:pPr algn="ctr"/>
                      <a:r>
                        <a:rPr lang="en-US" dirty="0"/>
                        <a:t>(August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Year in </a:t>
                      </a:r>
                    </a:p>
                    <a:p>
                      <a:pPr algn="ctr"/>
                      <a:r>
                        <a:rPr lang="en-US" dirty="0"/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 to New Curriculum in AUG ‘24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MINIMUM Level of Training in </a:t>
                      </a:r>
                    </a:p>
                    <a:p>
                      <a:pPr algn="ctr"/>
                      <a:r>
                        <a:rPr lang="en-US" dirty="0"/>
                        <a:t>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340249"/>
                  </a:ext>
                </a:extLst>
              </a:tr>
              <a:tr h="6028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Level 1- max 1 year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05003"/>
                  </a:ext>
                </a:extLst>
              </a:tr>
              <a:tr h="5859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Start of Level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541777"/>
                  </a:ext>
                </a:extLst>
              </a:tr>
              <a:tr h="5859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Start of Level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05445"/>
                  </a:ext>
                </a:extLst>
              </a:tr>
              <a:tr h="5859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Level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956712"/>
                  </a:ext>
                </a:extLst>
              </a:tr>
              <a:tr h="5907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 3- six months left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09044"/>
                  </a:ext>
                </a:extLst>
              </a:tr>
              <a:tr h="8612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950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22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2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Completion of Level 1 and 2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841" y="1669508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1- completed ST2; Level 2- completed ST3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1 in their ARCPs in 2024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an adverse outcome has been awarded 	previously, it should be considered and 	discussed on an individual basis with the TPD</a:t>
            </a:r>
            <a:endParaRPr lang="en-GB" dirty="0">
              <a:effectLst/>
            </a:endParaRPr>
          </a:p>
          <a:p>
            <a:pPr marL="0" indent="0">
              <a:spcAft>
                <a:spcPts val="800"/>
              </a:spcAft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7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Completion of Level 3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841" y="1669508"/>
            <a:ext cx="78867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SIAs (except Cataract, Urgent Eye Care, Community Ophthalmology)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Completed and be signed off for that SIA by the Clinical Supervisor in CSR  </a:t>
            </a:r>
          </a:p>
          <a:p>
            <a:pPr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Confirmed by Educational Supervisor </a:t>
            </a:r>
          </a:p>
          <a:p>
            <a:pPr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Outcome 1 at the end of that training year in which that SIA was completed (if different outcome- individual case to be assessed by ES and TPD)</a:t>
            </a:r>
          </a:p>
          <a:p>
            <a:pPr marL="0" indent="0">
              <a:spcAft>
                <a:spcPts val="800"/>
              </a:spcAft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SIAs (Cataract, Urgent Eye Care, Community Ophthalmology)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Six Generic Domains (Non- patient management)</a:t>
            </a:r>
          </a:p>
          <a:p>
            <a:pPr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 checklist to be completed by trainee</a:t>
            </a:r>
          </a:p>
          <a:p>
            <a:pPr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Signed off by Educational Supervisor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7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Example Case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839" y="1483112"/>
            <a:ext cx="8396868" cy="512192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Trainee X is an ST4 in 2023-24 and is posted in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Oculoplastics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August 2023 to February 2024, and Cornea from February 2024 to August 2024. </a:t>
            </a:r>
          </a:p>
          <a:p>
            <a:pPr>
              <a:lnSpc>
                <a:spcPct val="107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Signed off by the Cornea Clinical Supervisor as not needing further cornea training before CCT</a:t>
            </a:r>
          </a:p>
          <a:p>
            <a:pPr>
              <a:lnSpc>
                <a:spcPct val="107000"/>
              </a:lnSpc>
            </a:pP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Oculoplastics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Clinical Supervisor feels that further training in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oculoplastics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required </a:t>
            </a:r>
          </a:p>
          <a:p>
            <a:pPr>
              <a:lnSpc>
                <a:spcPct val="107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Outcome 1 in the ARCP held in June 2024.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Trainee will be considered to have completed Cornea Level 3.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identify the deficiencies in </a:t>
            </a:r>
            <a:r>
              <a:rPr lang="en-GB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oculoplastics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according to Level 3 of Curriculum 2024 and either spend further time in </a:t>
            </a:r>
            <a:r>
              <a:rPr lang="en-GB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oculoplastics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use the RSTAC to gain those competencies.</a:t>
            </a:r>
          </a:p>
          <a:p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not be able to progress to Level 4 until all Level 3 competencies are gained.</a:t>
            </a:r>
            <a:r>
              <a:rPr lang="en-GB" b="1" dirty="0">
                <a:effectLst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534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Tool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839" y="1483112"/>
            <a:ext cx="8396868" cy="512192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endParaRPr lang="en-US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35E3A20-8BE0-F9F1-31D6-5B74D684DBB5}"/>
              </a:ext>
            </a:extLst>
          </p:cNvPr>
          <p:cNvGrpSpPr/>
          <p:nvPr/>
        </p:nvGrpSpPr>
        <p:grpSpPr>
          <a:xfrm>
            <a:off x="3666294" y="727710"/>
            <a:ext cx="6362700" cy="5402580"/>
            <a:chOff x="0" y="0"/>
            <a:chExt cx="6362700" cy="540258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9250A4E1-9B2A-6BA0-2922-CD09F0DDD277}"/>
                </a:ext>
              </a:extLst>
            </p:cNvPr>
            <p:cNvCxnSpPr/>
            <p:nvPr/>
          </p:nvCxnSpPr>
          <p:spPr>
            <a:xfrm flipH="1">
              <a:off x="1612900" y="558800"/>
              <a:ext cx="564515" cy="10160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1A85EB1-B4C0-23D9-5AB7-0675D3DCB680}"/>
                </a:ext>
              </a:extLst>
            </p:cNvPr>
            <p:cNvCxnSpPr/>
            <p:nvPr/>
          </p:nvCxnSpPr>
          <p:spPr>
            <a:xfrm flipH="1">
              <a:off x="635000" y="2095500"/>
              <a:ext cx="450215" cy="8255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BC74F9C-62B1-864E-B7E1-D61D2944FD99}"/>
                </a:ext>
              </a:extLst>
            </p:cNvPr>
            <p:cNvCxnSpPr/>
            <p:nvPr/>
          </p:nvCxnSpPr>
          <p:spPr>
            <a:xfrm flipH="1">
              <a:off x="2895600" y="2921000"/>
              <a:ext cx="495300" cy="6858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377A3F9-DE02-D31A-0886-0DFA506FB9EC}"/>
                </a:ext>
              </a:extLst>
            </p:cNvPr>
            <p:cNvCxnSpPr/>
            <p:nvPr/>
          </p:nvCxnSpPr>
          <p:spPr>
            <a:xfrm>
              <a:off x="2311400" y="2095500"/>
              <a:ext cx="1079500" cy="5334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006C290-E8C6-D0E5-EA51-609E0EC65A49}"/>
                </a:ext>
              </a:extLst>
            </p:cNvPr>
            <p:cNvCxnSpPr/>
            <p:nvPr/>
          </p:nvCxnSpPr>
          <p:spPr>
            <a:xfrm>
              <a:off x="3848100" y="2908300"/>
              <a:ext cx="1143000" cy="6985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BE705D2-19C4-6F4B-0DB6-8EC6ED6A9634}"/>
                </a:ext>
              </a:extLst>
            </p:cNvPr>
            <p:cNvGrpSpPr/>
            <p:nvPr/>
          </p:nvGrpSpPr>
          <p:grpSpPr>
            <a:xfrm>
              <a:off x="0" y="0"/>
              <a:ext cx="6362700" cy="5402580"/>
              <a:chOff x="0" y="0"/>
              <a:chExt cx="6362700" cy="5402580"/>
            </a:xfrm>
          </p:grpSpPr>
          <p:sp>
            <p:nvSpPr>
              <p:cNvPr id="14" name="Text Box 1">
                <a:extLst>
                  <a:ext uri="{FF2B5EF4-FFF2-40B4-BE49-F238E27FC236}">
                    <a16:creationId xmlns:a16="http://schemas.microsoft.com/office/drawing/2014/main" id="{9073D2E1-24BB-4240-6C7D-85B1F927AB69}"/>
                  </a:ext>
                </a:extLst>
              </p:cNvPr>
              <p:cNvSpPr txBox="1"/>
              <p:nvPr/>
            </p:nvSpPr>
            <p:spPr>
              <a:xfrm>
                <a:off x="2184400" y="0"/>
                <a:ext cx="2082800" cy="121158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en-GB" sz="1200" dirty="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Will I be entering Level 3 in the new curriculum?</a:t>
                </a:r>
              </a:p>
              <a:p>
                <a:pPr algn="just"/>
                <a:r>
                  <a:rPr lang="en-GB" sz="1200" dirty="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OR</a:t>
                </a:r>
              </a:p>
              <a:p>
                <a:pPr algn="just"/>
                <a:r>
                  <a:rPr lang="en-GB" sz="1200" dirty="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Will I be entering Level 4 and need to check I am eligible for the new curriculum?</a:t>
                </a:r>
              </a:p>
            </p:txBody>
          </p:sp>
          <p:sp>
            <p:nvSpPr>
              <p:cNvPr id="15" name="Text Box 3">
                <a:extLst>
                  <a:ext uri="{FF2B5EF4-FFF2-40B4-BE49-F238E27FC236}">
                    <a16:creationId xmlns:a16="http://schemas.microsoft.com/office/drawing/2014/main" id="{F752F125-8A93-149A-D487-E2F7E9FC9BDC}"/>
                  </a:ext>
                </a:extLst>
              </p:cNvPr>
              <p:cNvSpPr txBox="1"/>
              <p:nvPr/>
            </p:nvSpPr>
            <p:spPr>
              <a:xfrm>
                <a:off x="1079500" y="1574800"/>
                <a:ext cx="1219200" cy="93980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Have I already got specialities signed off in the old curriculum?</a:t>
                </a:r>
              </a:p>
            </p:txBody>
          </p:sp>
          <p:sp>
            <p:nvSpPr>
              <p:cNvPr id="16" name="Text Box 4">
                <a:extLst>
                  <a:ext uri="{FF2B5EF4-FFF2-40B4-BE49-F238E27FC236}">
                    <a16:creationId xmlns:a16="http://schemas.microsoft.com/office/drawing/2014/main" id="{EA95469B-03EC-B661-1F22-BBAA5071F4F1}"/>
                  </a:ext>
                </a:extLst>
              </p:cNvPr>
              <p:cNvSpPr txBox="1"/>
              <p:nvPr/>
            </p:nvSpPr>
            <p:spPr>
              <a:xfrm>
                <a:off x="0" y="2921000"/>
                <a:ext cx="1384300" cy="111760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200" b="1">
                    <a:solidFill>
                      <a:srgbClr val="2E74B5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Please indicate X below under “fully signed off” and specify the placement</a:t>
                </a:r>
                <a:endParaRPr lang="en-GB" sz="1200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5">
                <a:extLst>
                  <a:ext uri="{FF2B5EF4-FFF2-40B4-BE49-F238E27FC236}">
                    <a16:creationId xmlns:a16="http://schemas.microsoft.com/office/drawing/2014/main" id="{84838EA9-2F70-B1CA-50C1-9A0CF299BA65}"/>
                  </a:ext>
                </a:extLst>
              </p:cNvPr>
              <p:cNvSpPr txBox="1"/>
              <p:nvPr/>
            </p:nvSpPr>
            <p:spPr>
              <a:xfrm>
                <a:off x="2032000" y="3606800"/>
                <a:ext cx="1524000" cy="172720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Have I had a placement in this speciality but not been signed off?</a:t>
                </a:r>
              </a:p>
              <a:p>
                <a:r>
                  <a:rPr lang="en-GB" sz="1200" b="1">
                    <a:solidFill>
                      <a:srgbClr val="2E74B5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Please indicate X below under “partly met” and specify what is outstanding</a:t>
                </a:r>
                <a:endParaRPr lang="en-GB" sz="1200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endParaRPr>
              </a:p>
              <a:p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18" name="Text Box 6">
                <a:extLst>
                  <a:ext uri="{FF2B5EF4-FFF2-40B4-BE49-F238E27FC236}">
                    <a16:creationId xmlns:a16="http://schemas.microsoft.com/office/drawing/2014/main" id="{60469C0E-EE69-04EE-2C85-077CAEA81793}"/>
                  </a:ext>
                </a:extLst>
              </p:cNvPr>
              <p:cNvSpPr txBox="1"/>
              <p:nvPr/>
            </p:nvSpPr>
            <p:spPr>
              <a:xfrm>
                <a:off x="3962400" y="3606800"/>
                <a:ext cx="2400300" cy="179578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I have no experience.</a:t>
                </a:r>
              </a:p>
              <a:p>
                <a:pPr algn="just"/>
                <a:r>
                  <a:rPr lang="en-GB" sz="1200" b="1">
                    <a:solidFill>
                      <a:srgbClr val="2E74B5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Please indicate X below under “no experience”.</a:t>
                </a:r>
                <a:endParaRPr lang="en-GB" sz="1200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endParaRPr>
              </a:p>
              <a:p>
                <a:pPr algn="just"/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 </a:t>
                </a:r>
              </a:p>
              <a:p>
                <a:pPr algn="just"/>
                <a:r>
                  <a:rPr lang="en-GB" sz="1200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How much time do I have left until I am expected to start Level 4? Do I need to request placements in these specialities/alert my ES/ARCP panel?</a:t>
                </a:r>
              </a:p>
            </p:txBody>
          </p:sp>
          <p:sp>
            <p:nvSpPr>
              <p:cNvPr id="19" name="Text Box 13">
                <a:extLst>
                  <a:ext uri="{FF2B5EF4-FFF2-40B4-BE49-F238E27FC236}">
                    <a16:creationId xmlns:a16="http://schemas.microsoft.com/office/drawing/2014/main" id="{B74E049A-7E80-E9F4-92C4-F8EA853C659C}"/>
                  </a:ext>
                </a:extLst>
              </p:cNvPr>
              <p:cNvSpPr txBox="1"/>
              <p:nvPr/>
            </p:nvSpPr>
            <p:spPr>
              <a:xfrm>
                <a:off x="3390900" y="2565400"/>
                <a:ext cx="457200" cy="342900"/>
              </a:xfrm>
              <a:prstGeom prst="rect">
                <a:avLst/>
              </a:prstGeom>
              <a:solidFill>
                <a:schemeClr val="lt1"/>
              </a:solidFill>
              <a:ln w="2540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200" b="1">
                    <a:latin typeface="Calibri" panose="020F0502020204030204" pitchFamily="34" charset="0"/>
                    <a:ea typeface="DengXian" panose="02010600030101010101" pitchFamily="2" charset="-122"/>
                    <a:cs typeface="Arial" panose="020B0604020202020204" pitchFamily="34" charset="0"/>
                  </a:rPr>
                  <a:t>NO</a:t>
                </a:r>
                <a:endParaRPr lang="en-GB" sz="1200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02944A6E-B183-A433-A92D-E65FC8D3A64F}"/>
                </a:ext>
              </a:extLst>
            </p:cNvPr>
            <p:cNvSpPr txBox="1"/>
            <p:nvPr/>
          </p:nvSpPr>
          <p:spPr>
            <a:xfrm>
              <a:off x="4660900" y="431800"/>
              <a:ext cx="457200" cy="342900"/>
            </a:xfrm>
            <a:prstGeom prst="rect">
              <a:avLst/>
            </a:prstGeom>
            <a:solidFill>
              <a:schemeClr val="lt1"/>
            </a:solidFill>
            <a:ln w="2540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200" b="1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NO</a:t>
              </a:r>
              <a:endParaRPr lang="en-GB" sz="120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" name="Text Box 15">
              <a:extLst>
                <a:ext uri="{FF2B5EF4-FFF2-40B4-BE49-F238E27FC236}">
                  <a16:creationId xmlns:a16="http://schemas.microsoft.com/office/drawing/2014/main" id="{4E881F00-835A-C1DA-67F8-B24D7A1930FD}"/>
                </a:ext>
              </a:extLst>
            </p:cNvPr>
            <p:cNvSpPr txBox="1"/>
            <p:nvPr/>
          </p:nvSpPr>
          <p:spPr>
            <a:xfrm>
              <a:off x="1384300" y="558800"/>
              <a:ext cx="457200" cy="342900"/>
            </a:xfrm>
            <a:prstGeom prst="rect">
              <a:avLst/>
            </a:prstGeom>
            <a:solidFill>
              <a:schemeClr val="lt1"/>
            </a:solidFill>
            <a:ln w="2540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200" b="1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YES</a:t>
              </a:r>
              <a:endParaRPr lang="en-GB" sz="120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" name="Text Box 16">
              <a:extLst>
                <a:ext uri="{FF2B5EF4-FFF2-40B4-BE49-F238E27FC236}">
                  <a16:creationId xmlns:a16="http://schemas.microsoft.com/office/drawing/2014/main" id="{1CF0651A-5598-1C49-FA31-3BC0EAE03C2E}"/>
                </a:ext>
              </a:extLst>
            </p:cNvPr>
            <p:cNvSpPr txBox="1"/>
            <p:nvPr/>
          </p:nvSpPr>
          <p:spPr>
            <a:xfrm>
              <a:off x="342900" y="2082800"/>
              <a:ext cx="457200" cy="342900"/>
            </a:xfrm>
            <a:prstGeom prst="rect">
              <a:avLst/>
            </a:prstGeom>
            <a:solidFill>
              <a:schemeClr val="lt1"/>
            </a:solidFill>
            <a:ln w="2540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200" b="1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YES</a:t>
              </a:r>
              <a:endParaRPr lang="en-GB" sz="120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" name="Text Box 19">
              <a:extLst>
                <a:ext uri="{FF2B5EF4-FFF2-40B4-BE49-F238E27FC236}">
                  <a16:creationId xmlns:a16="http://schemas.microsoft.com/office/drawing/2014/main" id="{05F97865-5848-F931-7A43-9FFEF0C86856}"/>
                </a:ext>
              </a:extLst>
            </p:cNvPr>
            <p:cNvSpPr txBox="1"/>
            <p:nvPr/>
          </p:nvSpPr>
          <p:spPr>
            <a:xfrm>
              <a:off x="4660900" y="2984500"/>
              <a:ext cx="800100" cy="342900"/>
            </a:xfrm>
            <a:prstGeom prst="rect">
              <a:avLst/>
            </a:prstGeom>
            <a:solidFill>
              <a:schemeClr val="lt1"/>
            </a:solidFill>
            <a:ln w="2540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200" b="1">
                  <a:latin typeface="Calibri" panose="020F050202020403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Not at all</a:t>
              </a:r>
              <a:endParaRPr lang="en-GB" sz="120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818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939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52966"/>
            <a:ext cx="7772400" cy="8763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FFFFFF"/>
                </a:solidFill>
                <a:latin typeface="Lucida Grande"/>
                <a:cs typeface="Arial" panose="020B0604020202020204" pitchFamily="34" charset="0"/>
                <a:sym typeface="Helvetica Neue" charset="0"/>
              </a:rPr>
              <a:t>ACTION</a:t>
            </a: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998869" y="2488908"/>
            <a:ext cx="8023672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161750" indent="-24161750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-52"/>
                <a:ea typeface="ヒラギノ角ゴ ProN W3" charset="-128"/>
                <a:sym typeface="Gill Sans" charset="-52"/>
              </a:defRPr>
            </a:lvl9pPr>
          </a:lstStyle>
          <a:p>
            <a:pPr marL="800080" lvl="3" indent="-342891" eaLnBrk="1" hangingPunct="1">
              <a:buClr>
                <a:srgbClr val="BBE0E3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50DC1-9683-C9FB-B21D-71AE20235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8869" y="1933250"/>
            <a:ext cx="8396868" cy="3524317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</a:pPr>
            <a:r>
              <a:rPr lang="en-US" b="1" dirty="0"/>
              <a:t>ES and trainee to discuss the anticipated level at which trainee will enter Curriculum 2024 in Aug’24</a:t>
            </a:r>
          </a:p>
          <a:p>
            <a:pPr>
              <a:lnSpc>
                <a:spcPct val="107000"/>
              </a:lnSpc>
            </a:pPr>
            <a:endParaRPr lang="en-US" b="1" dirty="0"/>
          </a:p>
          <a:p>
            <a:pPr>
              <a:lnSpc>
                <a:spcPct val="107000"/>
              </a:lnSpc>
            </a:pPr>
            <a:r>
              <a:rPr lang="en-US" b="1" dirty="0"/>
              <a:t>Inform TPD by 30</a:t>
            </a:r>
            <a:r>
              <a:rPr lang="en-US" b="1" baseline="30000" dirty="0"/>
              <a:t>th</a:t>
            </a:r>
            <a:r>
              <a:rPr lang="en-US" b="1" dirty="0"/>
              <a:t> August 2023</a:t>
            </a:r>
          </a:p>
          <a:p>
            <a:pPr>
              <a:lnSpc>
                <a:spcPct val="107000"/>
              </a:lnSpc>
            </a:pPr>
            <a:endParaRPr lang="en-US" b="1" dirty="0"/>
          </a:p>
          <a:p>
            <a:pPr>
              <a:lnSpc>
                <a:spcPct val="107000"/>
              </a:lnSpc>
            </a:pPr>
            <a:r>
              <a:rPr lang="en-US" b="1" dirty="0"/>
              <a:t>Trainee to work towards that goal and keep ES informed of progress</a:t>
            </a:r>
          </a:p>
        </p:txBody>
      </p:sp>
    </p:spTree>
    <p:extLst>
      <p:ext uri="{BB962C8B-B14F-4D97-AF65-F5344CB8AC3E}">
        <p14:creationId xmlns:p14="http://schemas.microsoft.com/office/powerpoint/2010/main" val="311947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540</Words>
  <Application>Microsoft Macintosh PowerPoint</Application>
  <PresentationFormat>Widescreen</PresentationFormat>
  <Paragraphs>88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Grande</vt:lpstr>
      <vt:lpstr>Office Theme</vt:lpstr>
      <vt:lpstr>PowerPoint Presentation</vt:lpstr>
      <vt:lpstr>Curriculum Transition</vt:lpstr>
      <vt:lpstr>Completion of Level 1 and 2</vt:lpstr>
      <vt:lpstr>Completion of Level 3</vt:lpstr>
      <vt:lpstr>Example Case</vt:lpstr>
      <vt:lpstr>Tool</vt:lpstr>
      <vt:lpstr>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Vikas Chadha</dc:creator>
  <cp:lastModifiedBy>Chadha, Vikas</cp:lastModifiedBy>
  <cp:revision>3</cp:revision>
  <dcterms:created xsi:type="dcterms:W3CDTF">2023-05-09T20:27:14Z</dcterms:created>
  <dcterms:modified xsi:type="dcterms:W3CDTF">2023-08-10T13:09:07Z</dcterms:modified>
</cp:coreProperties>
</file>