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40" r:id="rId2"/>
    <p:sldId id="447" r:id="rId3"/>
    <p:sldId id="331" r:id="rId4"/>
    <p:sldId id="441" r:id="rId5"/>
    <p:sldId id="448" r:id="rId6"/>
    <p:sldId id="442" r:id="rId7"/>
    <p:sldId id="445" r:id="rId8"/>
    <p:sldId id="446" r:id="rId9"/>
    <p:sldId id="333" r:id="rId10"/>
    <p:sldId id="340" r:id="rId11"/>
    <p:sldId id="449" r:id="rId12"/>
    <p:sldId id="450" r:id="rId13"/>
    <p:sldId id="414" r:id="rId14"/>
    <p:sldId id="4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A8BB58-2D7E-4BA3-9202-D93828B63E26}" v="1" dt="2023-11-02T11:47:49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12"/>
    <p:restoredTop sz="96327"/>
  </p:normalViewPr>
  <p:slideViewPr>
    <p:cSldViewPr snapToGrid="0">
      <p:cViewPr varScale="1">
        <p:scale>
          <a:sx n="86" d="100"/>
          <a:sy n="86" d="100"/>
        </p:scale>
        <p:origin x="9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B8860-9337-D644-827E-9A1872806E1D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5E19F0-65EC-2541-85FD-D4C6212F596A}">
      <dgm:prSet phldrT="[Text]"/>
      <dgm:spPr/>
      <dgm:t>
        <a:bodyPr/>
        <a:lstStyle/>
        <a:p>
          <a:r>
            <a:rPr lang="en-GB" dirty="0"/>
            <a:t>Patient Management</a:t>
          </a:r>
        </a:p>
      </dgm:t>
    </dgm:pt>
    <dgm:pt modelId="{E966535E-D8AD-8E42-9883-7A19F3970B7A}" type="parTrans" cxnId="{2AFC3F86-D83C-124D-9762-0FD4D6FF8C37}">
      <dgm:prSet/>
      <dgm:spPr/>
      <dgm:t>
        <a:bodyPr/>
        <a:lstStyle/>
        <a:p>
          <a:endParaRPr lang="en-GB"/>
        </a:p>
      </dgm:t>
    </dgm:pt>
    <dgm:pt modelId="{8C1CAEC4-0F29-7C4B-94E8-DD7B4D3D9BD2}" type="sibTrans" cxnId="{2AFC3F86-D83C-124D-9762-0FD4D6FF8C37}">
      <dgm:prSet/>
      <dgm:spPr/>
      <dgm:t>
        <a:bodyPr/>
        <a:lstStyle/>
        <a:p>
          <a:endParaRPr lang="en-GB"/>
        </a:p>
      </dgm:t>
    </dgm:pt>
    <dgm:pt modelId="{B15C4CAB-E08B-3549-B141-893B964F31CA}">
      <dgm:prSet phldrT="[Text]"/>
      <dgm:spPr/>
      <dgm:t>
        <a:bodyPr/>
        <a:lstStyle/>
        <a:p>
          <a:r>
            <a:rPr lang="en-US" dirty="0"/>
            <a:t>Health Promotion</a:t>
          </a:r>
          <a:endParaRPr lang="en-GB" dirty="0"/>
        </a:p>
      </dgm:t>
    </dgm:pt>
    <dgm:pt modelId="{8EF02CE8-F94F-944D-865A-D1531DB480B2}" type="parTrans" cxnId="{77F8DB81-3533-884B-A285-B9BD47425397}">
      <dgm:prSet/>
      <dgm:spPr/>
      <dgm:t>
        <a:bodyPr/>
        <a:lstStyle/>
        <a:p>
          <a:endParaRPr lang="en-GB"/>
        </a:p>
      </dgm:t>
    </dgm:pt>
    <dgm:pt modelId="{BA012B16-AB5A-2549-8593-42BDDE9BEE2A}" type="sibTrans" cxnId="{77F8DB81-3533-884B-A285-B9BD47425397}">
      <dgm:prSet/>
      <dgm:spPr/>
      <dgm:t>
        <a:bodyPr/>
        <a:lstStyle/>
        <a:p>
          <a:endParaRPr lang="en-GB"/>
        </a:p>
      </dgm:t>
    </dgm:pt>
    <dgm:pt modelId="{B7788C8B-AFF9-784E-952B-B94A5673C9CC}">
      <dgm:prSet phldrT="[Text]"/>
      <dgm:spPr/>
      <dgm:t>
        <a:bodyPr/>
        <a:lstStyle/>
        <a:p>
          <a:r>
            <a:rPr lang="en-US" dirty="0"/>
            <a:t>Leadership &amp; Team Working</a:t>
          </a:r>
          <a:endParaRPr lang="en-GB" dirty="0"/>
        </a:p>
      </dgm:t>
    </dgm:pt>
    <dgm:pt modelId="{A9FD0442-FD6A-5A4E-A191-7CADD1A8FF35}" type="parTrans" cxnId="{53015E3D-2E79-E34A-B7BF-72297EFCACE6}">
      <dgm:prSet/>
      <dgm:spPr/>
      <dgm:t>
        <a:bodyPr/>
        <a:lstStyle/>
        <a:p>
          <a:endParaRPr lang="en-GB"/>
        </a:p>
      </dgm:t>
    </dgm:pt>
    <dgm:pt modelId="{A9BCFBCC-BC55-BE43-9C0D-65A6B766780D}" type="sibTrans" cxnId="{53015E3D-2E79-E34A-B7BF-72297EFCACE6}">
      <dgm:prSet/>
      <dgm:spPr/>
      <dgm:t>
        <a:bodyPr/>
        <a:lstStyle/>
        <a:p>
          <a:endParaRPr lang="en-GB"/>
        </a:p>
      </dgm:t>
    </dgm:pt>
    <dgm:pt modelId="{0B000F71-6FF2-AA42-847A-7A9FEF25A5E5}">
      <dgm:prSet/>
      <dgm:spPr/>
      <dgm:t>
        <a:bodyPr/>
        <a:lstStyle/>
        <a:p>
          <a:r>
            <a:rPr lang="en-US"/>
            <a:t>Patient Safety &amp; Quality Improvement</a:t>
          </a:r>
          <a:endParaRPr lang="en-GB" dirty="0"/>
        </a:p>
      </dgm:t>
    </dgm:pt>
    <dgm:pt modelId="{7DD44782-3980-934B-A0C2-9CE0B5C9D1B2}" type="parTrans" cxnId="{9F4B5AF6-DE3E-694F-94BD-4E6EDF6B79B7}">
      <dgm:prSet/>
      <dgm:spPr/>
      <dgm:t>
        <a:bodyPr/>
        <a:lstStyle/>
        <a:p>
          <a:endParaRPr lang="en-GB"/>
        </a:p>
      </dgm:t>
    </dgm:pt>
    <dgm:pt modelId="{F74BEB39-129B-C04B-8A31-A8D8DEDEDF87}" type="sibTrans" cxnId="{9F4B5AF6-DE3E-694F-94BD-4E6EDF6B79B7}">
      <dgm:prSet/>
      <dgm:spPr/>
      <dgm:t>
        <a:bodyPr/>
        <a:lstStyle/>
        <a:p>
          <a:endParaRPr lang="en-GB"/>
        </a:p>
      </dgm:t>
    </dgm:pt>
    <dgm:pt modelId="{2784BD5F-AAAE-EA4C-84FB-6F583235C3B1}">
      <dgm:prSet/>
      <dgm:spPr/>
      <dgm:t>
        <a:bodyPr/>
        <a:lstStyle/>
        <a:p>
          <a:r>
            <a:rPr lang="en-US" dirty="0"/>
            <a:t>Safeguarding &amp; Holistic Patient Care</a:t>
          </a:r>
          <a:endParaRPr lang="en-GB" dirty="0"/>
        </a:p>
      </dgm:t>
    </dgm:pt>
    <dgm:pt modelId="{C6A38269-21AD-914D-840A-E18C8EE79CC0}" type="parTrans" cxnId="{4BBDEBD9-4C33-FD4E-8EB5-D4889F802035}">
      <dgm:prSet/>
      <dgm:spPr/>
      <dgm:t>
        <a:bodyPr/>
        <a:lstStyle/>
        <a:p>
          <a:endParaRPr lang="en-GB"/>
        </a:p>
      </dgm:t>
    </dgm:pt>
    <dgm:pt modelId="{920252FF-4889-6F4E-958D-4324660B46CA}" type="sibTrans" cxnId="{4BBDEBD9-4C33-FD4E-8EB5-D4889F802035}">
      <dgm:prSet/>
      <dgm:spPr/>
      <dgm:t>
        <a:bodyPr/>
        <a:lstStyle/>
        <a:p>
          <a:endParaRPr lang="en-GB"/>
        </a:p>
      </dgm:t>
    </dgm:pt>
    <dgm:pt modelId="{D4DF95B3-34DD-F646-8E7E-0ABB470EFE37}">
      <dgm:prSet/>
      <dgm:spPr/>
      <dgm:t>
        <a:bodyPr/>
        <a:lstStyle/>
        <a:p>
          <a:r>
            <a:rPr lang="en-US"/>
            <a:t>Education &amp; Training </a:t>
          </a:r>
          <a:endParaRPr lang="en-GB" dirty="0"/>
        </a:p>
      </dgm:t>
    </dgm:pt>
    <dgm:pt modelId="{9DE4C1CA-CBBC-524F-ACF0-AADB0C35990C}" type="parTrans" cxnId="{3B59A23B-FDAC-EE44-83C7-CBA4F7398090}">
      <dgm:prSet/>
      <dgm:spPr/>
      <dgm:t>
        <a:bodyPr/>
        <a:lstStyle/>
        <a:p>
          <a:endParaRPr lang="en-GB"/>
        </a:p>
      </dgm:t>
    </dgm:pt>
    <dgm:pt modelId="{DB35A02B-DA71-0C40-B3A4-0C83A980D62F}" type="sibTrans" cxnId="{3B59A23B-FDAC-EE44-83C7-CBA4F7398090}">
      <dgm:prSet/>
      <dgm:spPr/>
      <dgm:t>
        <a:bodyPr/>
        <a:lstStyle/>
        <a:p>
          <a:endParaRPr lang="en-GB"/>
        </a:p>
      </dgm:t>
    </dgm:pt>
    <dgm:pt modelId="{15C028C6-3732-F14C-8CF4-F7A0BA2C261A}">
      <dgm:prSet/>
      <dgm:spPr/>
      <dgm:t>
        <a:bodyPr/>
        <a:lstStyle/>
        <a:p>
          <a:r>
            <a:rPr lang="en-US"/>
            <a:t>Research</a:t>
          </a:r>
          <a:r>
            <a:rPr lang="en-US" baseline="0"/>
            <a:t> &amp; Scholarship</a:t>
          </a:r>
          <a:endParaRPr lang="en-GB" dirty="0"/>
        </a:p>
      </dgm:t>
    </dgm:pt>
    <dgm:pt modelId="{96CF58DE-7EB8-F742-A9A3-386F63335F36}" type="parTrans" cxnId="{69C8E9F0-EF56-D940-8693-AE10CE01A14B}">
      <dgm:prSet/>
      <dgm:spPr/>
      <dgm:t>
        <a:bodyPr/>
        <a:lstStyle/>
        <a:p>
          <a:endParaRPr lang="en-GB"/>
        </a:p>
      </dgm:t>
    </dgm:pt>
    <dgm:pt modelId="{0A2BE6CE-998F-B14F-B78E-B33EBB44DB84}" type="sibTrans" cxnId="{69C8E9F0-EF56-D940-8693-AE10CE01A14B}">
      <dgm:prSet/>
      <dgm:spPr/>
      <dgm:t>
        <a:bodyPr/>
        <a:lstStyle/>
        <a:p>
          <a:endParaRPr lang="en-GB"/>
        </a:p>
      </dgm:t>
    </dgm:pt>
    <dgm:pt modelId="{8F7E512F-C6FE-7747-9830-AFFA9C5237B3}" type="pres">
      <dgm:prSet presAssocID="{3EAB8860-9337-D644-827E-9A1872806E1D}" presName="linearFlow" presStyleCnt="0">
        <dgm:presLayoutVars>
          <dgm:dir/>
          <dgm:resizeHandles val="exact"/>
        </dgm:presLayoutVars>
      </dgm:prSet>
      <dgm:spPr/>
    </dgm:pt>
    <dgm:pt modelId="{5B2E59CF-C6F2-0843-B6A5-4A0D8571C86E}" type="pres">
      <dgm:prSet presAssocID="{D65E19F0-65EC-2541-85FD-D4C6212F596A}" presName="composite" presStyleCnt="0"/>
      <dgm:spPr/>
    </dgm:pt>
    <dgm:pt modelId="{21809A6D-12AF-A04D-B9D1-7220C7A1D8CB}" type="pres">
      <dgm:prSet presAssocID="{D65E19F0-65EC-2541-85FD-D4C6212F596A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extLst>
        <a:ext uri="{E40237B7-FDA0-4F09-8148-C483321AD2D9}">
          <dgm14:cNvPr xmlns:dgm14="http://schemas.microsoft.com/office/drawing/2010/diagram" id="0" name="" descr="Stethoscope on white background"/>
        </a:ext>
      </dgm:extLst>
    </dgm:pt>
    <dgm:pt modelId="{5EF8A0DA-B0A5-C740-BF65-B44D75B44D67}" type="pres">
      <dgm:prSet presAssocID="{D65E19F0-65EC-2541-85FD-D4C6212F596A}" presName="txShp" presStyleLbl="node1" presStyleIdx="0" presStyleCnt="7">
        <dgm:presLayoutVars>
          <dgm:bulletEnabled val="1"/>
        </dgm:presLayoutVars>
      </dgm:prSet>
      <dgm:spPr/>
    </dgm:pt>
    <dgm:pt modelId="{CF187860-9113-0D4B-8233-46EFFC979076}" type="pres">
      <dgm:prSet presAssocID="{8C1CAEC4-0F29-7C4B-94E8-DD7B4D3D9BD2}" presName="spacing" presStyleCnt="0"/>
      <dgm:spPr/>
    </dgm:pt>
    <dgm:pt modelId="{C8BDD7AE-7FDC-0345-AC65-7F6722A3F94C}" type="pres">
      <dgm:prSet presAssocID="{B15C4CAB-E08B-3549-B141-893B964F31CA}" presName="composite" presStyleCnt="0"/>
      <dgm:spPr/>
    </dgm:pt>
    <dgm:pt modelId="{C108A6C6-5783-BA45-A6C8-178084090221}" type="pres">
      <dgm:prSet presAssocID="{B15C4CAB-E08B-3549-B141-893B964F31CA}" presName="imgShp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Woman's hand touching wheat in field"/>
        </a:ext>
      </dgm:extLst>
    </dgm:pt>
    <dgm:pt modelId="{199DBC29-EF5D-3242-B110-C3A1C381C207}" type="pres">
      <dgm:prSet presAssocID="{B15C4CAB-E08B-3549-B141-893B964F31CA}" presName="txShp" presStyleLbl="node1" presStyleIdx="1" presStyleCnt="7">
        <dgm:presLayoutVars>
          <dgm:bulletEnabled val="1"/>
        </dgm:presLayoutVars>
      </dgm:prSet>
      <dgm:spPr/>
    </dgm:pt>
    <dgm:pt modelId="{34F344E4-0413-D243-8160-01F99C59D443}" type="pres">
      <dgm:prSet presAssocID="{BA012B16-AB5A-2549-8593-42BDDE9BEE2A}" presName="spacing" presStyleCnt="0"/>
      <dgm:spPr/>
    </dgm:pt>
    <dgm:pt modelId="{D12049C6-B212-6548-8AE9-8FDA5CBD6D15}" type="pres">
      <dgm:prSet presAssocID="{B7788C8B-AFF9-784E-952B-B94A5673C9CC}" presName="composite" presStyleCnt="0"/>
      <dgm:spPr/>
    </dgm:pt>
    <dgm:pt modelId="{912DD51C-41D6-834E-A209-13D5A5BA312E}" type="pres">
      <dgm:prSet presAssocID="{B7788C8B-AFF9-784E-952B-B94A5673C9CC}" presName="imgShp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uple talking to an adviser"/>
        </a:ext>
      </dgm:extLst>
    </dgm:pt>
    <dgm:pt modelId="{2779542C-758D-0048-AE56-504718EB9841}" type="pres">
      <dgm:prSet presAssocID="{B7788C8B-AFF9-784E-952B-B94A5673C9CC}" presName="txShp" presStyleLbl="node1" presStyleIdx="2" presStyleCnt="7">
        <dgm:presLayoutVars>
          <dgm:bulletEnabled val="1"/>
        </dgm:presLayoutVars>
      </dgm:prSet>
      <dgm:spPr/>
    </dgm:pt>
    <dgm:pt modelId="{F03C747C-F719-A348-949A-2B1FD065A4C3}" type="pres">
      <dgm:prSet presAssocID="{A9BCFBCC-BC55-BE43-9C0D-65A6B766780D}" presName="spacing" presStyleCnt="0"/>
      <dgm:spPr/>
    </dgm:pt>
    <dgm:pt modelId="{15CCA216-A842-0E4F-98A4-1DFBB68B618D}" type="pres">
      <dgm:prSet presAssocID="{0B000F71-6FF2-AA42-847A-7A9FEF25A5E5}" presName="composite" presStyleCnt="0"/>
      <dgm:spPr/>
    </dgm:pt>
    <dgm:pt modelId="{86E1676A-C6D6-6346-8CAF-89FC69C5D89B}" type="pres">
      <dgm:prSet presAssocID="{0B000F71-6FF2-AA42-847A-7A9FEF25A5E5}" presName="imgShp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urgeon using digital tablet in operating room"/>
        </a:ext>
      </dgm:extLst>
    </dgm:pt>
    <dgm:pt modelId="{B4005BC9-AE6D-3A4F-98DE-0D2C7AB9682C}" type="pres">
      <dgm:prSet presAssocID="{0B000F71-6FF2-AA42-847A-7A9FEF25A5E5}" presName="txShp" presStyleLbl="node1" presStyleIdx="3" presStyleCnt="7">
        <dgm:presLayoutVars>
          <dgm:bulletEnabled val="1"/>
        </dgm:presLayoutVars>
      </dgm:prSet>
      <dgm:spPr/>
    </dgm:pt>
    <dgm:pt modelId="{5B3375B3-6D41-C84A-83A8-53A943F43025}" type="pres">
      <dgm:prSet presAssocID="{F74BEB39-129B-C04B-8A31-A8D8DEDEDF87}" presName="spacing" presStyleCnt="0"/>
      <dgm:spPr/>
    </dgm:pt>
    <dgm:pt modelId="{B3AD981B-E22E-5741-92D5-12F485A2C697}" type="pres">
      <dgm:prSet presAssocID="{2784BD5F-AAAE-EA4C-84FB-6F583235C3B1}" presName="composite" presStyleCnt="0"/>
      <dgm:spPr/>
    </dgm:pt>
    <dgm:pt modelId="{6BE7101E-86E5-CA43-9627-F23597CAB797}" type="pres">
      <dgm:prSet presAssocID="{2784BD5F-AAAE-EA4C-84FB-6F583235C3B1}" presName="imgShp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escue buoy floating at sea"/>
        </a:ext>
      </dgm:extLst>
    </dgm:pt>
    <dgm:pt modelId="{38F5624A-7876-774B-94FF-2D00540F756C}" type="pres">
      <dgm:prSet presAssocID="{2784BD5F-AAAE-EA4C-84FB-6F583235C3B1}" presName="txShp" presStyleLbl="node1" presStyleIdx="4" presStyleCnt="7">
        <dgm:presLayoutVars>
          <dgm:bulletEnabled val="1"/>
        </dgm:presLayoutVars>
      </dgm:prSet>
      <dgm:spPr/>
    </dgm:pt>
    <dgm:pt modelId="{AEBF9931-D771-714F-873E-1CA50C33CDF6}" type="pres">
      <dgm:prSet presAssocID="{920252FF-4889-6F4E-958D-4324660B46CA}" presName="spacing" presStyleCnt="0"/>
      <dgm:spPr/>
    </dgm:pt>
    <dgm:pt modelId="{DFBF4439-685F-1241-B809-A92286C4F9E3}" type="pres">
      <dgm:prSet presAssocID="{D4DF95B3-34DD-F646-8E7E-0ABB470EFE37}" presName="composite" presStyleCnt="0"/>
      <dgm:spPr/>
    </dgm:pt>
    <dgm:pt modelId="{8263D58C-C829-FF41-969F-F0B3BE903E96}" type="pres">
      <dgm:prSet presAssocID="{D4DF95B3-34DD-F646-8E7E-0ABB470EFE37}" presName="imgShp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ople in classroom"/>
        </a:ext>
      </dgm:extLst>
    </dgm:pt>
    <dgm:pt modelId="{2137005D-54E1-744F-9EB2-352AD7056C88}" type="pres">
      <dgm:prSet presAssocID="{D4DF95B3-34DD-F646-8E7E-0ABB470EFE37}" presName="txShp" presStyleLbl="node1" presStyleIdx="5" presStyleCnt="7">
        <dgm:presLayoutVars>
          <dgm:bulletEnabled val="1"/>
        </dgm:presLayoutVars>
      </dgm:prSet>
      <dgm:spPr/>
    </dgm:pt>
    <dgm:pt modelId="{018FF360-62F5-224F-B359-503E5555AD6A}" type="pres">
      <dgm:prSet presAssocID="{DB35A02B-DA71-0C40-B3A4-0C83A980D62F}" presName="spacing" presStyleCnt="0"/>
      <dgm:spPr/>
    </dgm:pt>
    <dgm:pt modelId="{81ABB4A6-05F4-BE47-BCCA-AAB5B92B73B9}" type="pres">
      <dgm:prSet presAssocID="{15C028C6-3732-F14C-8CF4-F7A0BA2C261A}" presName="composite" presStyleCnt="0"/>
      <dgm:spPr/>
    </dgm:pt>
    <dgm:pt modelId="{4ED87564-94C8-4744-BCB7-ECF66323111A}" type="pres">
      <dgm:prSet presAssocID="{15C028C6-3732-F14C-8CF4-F7A0BA2C261A}" presName="imgShp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ose-up of a microscope against a white background"/>
        </a:ext>
      </dgm:extLst>
    </dgm:pt>
    <dgm:pt modelId="{5393D29C-0BF3-F841-936C-605B75E4A418}" type="pres">
      <dgm:prSet presAssocID="{15C028C6-3732-F14C-8CF4-F7A0BA2C261A}" presName="txShp" presStyleLbl="node1" presStyleIdx="6" presStyleCnt="7">
        <dgm:presLayoutVars>
          <dgm:bulletEnabled val="1"/>
        </dgm:presLayoutVars>
      </dgm:prSet>
      <dgm:spPr/>
    </dgm:pt>
  </dgm:ptLst>
  <dgm:cxnLst>
    <dgm:cxn modelId="{40CE4600-82FD-6D4A-87CF-6AE06EE93068}" type="presOf" srcId="{B7788C8B-AFF9-784E-952B-B94A5673C9CC}" destId="{2779542C-758D-0048-AE56-504718EB9841}" srcOrd="0" destOrd="0" presId="urn:microsoft.com/office/officeart/2005/8/layout/vList3"/>
    <dgm:cxn modelId="{3B59A23B-FDAC-EE44-83C7-CBA4F7398090}" srcId="{3EAB8860-9337-D644-827E-9A1872806E1D}" destId="{D4DF95B3-34DD-F646-8E7E-0ABB470EFE37}" srcOrd="5" destOrd="0" parTransId="{9DE4C1CA-CBBC-524F-ACF0-AADB0C35990C}" sibTransId="{DB35A02B-DA71-0C40-B3A4-0C83A980D62F}"/>
    <dgm:cxn modelId="{53015E3D-2E79-E34A-B7BF-72297EFCACE6}" srcId="{3EAB8860-9337-D644-827E-9A1872806E1D}" destId="{B7788C8B-AFF9-784E-952B-B94A5673C9CC}" srcOrd="2" destOrd="0" parTransId="{A9FD0442-FD6A-5A4E-A191-7CADD1A8FF35}" sibTransId="{A9BCFBCC-BC55-BE43-9C0D-65A6B766780D}"/>
    <dgm:cxn modelId="{BD7EA15E-F76D-0548-9132-054479BEEC57}" type="presOf" srcId="{3EAB8860-9337-D644-827E-9A1872806E1D}" destId="{8F7E512F-C6FE-7747-9830-AFFA9C5237B3}" srcOrd="0" destOrd="0" presId="urn:microsoft.com/office/officeart/2005/8/layout/vList3"/>
    <dgm:cxn modelId="{204EAE57-D5B2-9D47-84CF-339B29060BCA}" type="presOf" srcId="{B15C4CAB-E08B-3549-B141-893B964F31CA}" destId="{199DBC29-EF5D-3242-B110-C3A1C381C207}" srcOrd="0" destOrd="0" presId="urn:microsoft.com/office/officeart/2005/8/layout/vList3"/>
    <dgm:cxn modelId="{77F8DB81-3533-884B-A285-B9BD47425397}" srcId="{3EAB8860-9337-D644-827E-9A1872806E1D}" destId="{B15C4CAB-E08B-3549-B141-893B964F31CA}" srcOrd="1" destOrd="0" parTransId="{8EF02CE8-F94F-944D-865A-D1531DB480B2}" sibTransId="{BA012B16-AB5A-2549-8593-42BDDE9BEE2A}"/>
    <dgm:cxn modelId="{2AFC3F86-D83C-124D-9762-0FD4D6FF8C37}" srcId="{3EAB8860-9337-D644-827E-9A1872806E1D}" destId="{D65E19F0-65EC-2541-85FD-D4C6212F596A}" srcOrd="0" destOrd="0" parTransId="{E966535E-D8AD-8E42-9883-7A19F3970B7A}" sibTransId="{8C1CAEC4-0F29-7C4B-94E8-DD7B4D3D9BD2}"/>
    <dgm:cxn modelId="{D5FED08C-4918-7141-AAEF-82AD41488481}" type="presOf" srcId="{2784BD5F-AAAE-EA4C-84FB-6F583235C3B1}" destId="{38F5624A-7876-774B-94FF-2D00540F756C}" srcOrd="0" destOrd="0" presId="urn:microsoft.com/office/officeart/2005/8/layout/vList3"/>
    <dgm:cxn modelId="{F42794A4-2DD5-D540-804A-95A064063A30}" type="presOf" srcId="{D65E19F0-65EC-2541-85FD-D4C6212F596A}" destId="{5EF8A0DA-B0A5-C740-BF65-B44D75B44D67}" srcOrd="0" destOrd="0" presId="urn:microsoft.com/office/officeart/2005/8/layout/vList3"/>
    <dgm:cxn modelId="{4BBDEBD9-4C33-FD4E-8EB5-D4889F802035}" srcId="{3EAB8860-9337-D644-827E-9A1872806E1D}" destId="{2784BD5F-AAAE-EA4C-84FB-6F583235C3B1}" srcOrd="4" destOrd="0" parTransId="{C6A38269-21AD-914D-840A-E18C8EE79CC0}" sibTransId="{920252FF-4889-6F4E-958D-4324660B46CA}"/>
    <dgm:cxn modelId="{75621DE7-1537-AF4A-B8B0-9FC5FE6BDA45}" type="presOf" srcId="{15C028C6-3732-F14C-8CF4-F7A0BA2C261A}" destId="{5393D29C-0BF3-F841-936C-605B75E4A418}" srcOrd="0" destOrd="0" presId="urn:microsoft.com/office/officeart/2005/8/layout/vList3"/>
    <dgm:cxn modelId="{69C8E9F0-EF56-D940-8693-AE10CE01A14B}" srcId="{3EAB8860-9337-D644-827E-9A1872806E1D}" destId="{15C028C6-3732-F14C-8CF4-F7A0BA2C261A}" srcOrd="6" destOrd="0" parTransId="{96CF58DE-7EB8-F742-A9A3-386F63335F36}" sibTransId="{0A2BE6CE-998F-B14F-B78E-B33EBB44DB84}"/>
    <dgm:cxn modelId="{D6219AF3-80EE-7842-B238-8A72C91FCF1B}" type="presOf" srcId="{D4DF95B3-34DD-F646-8E7E-0ABB470EFE37}" destId="{2137005D-54E1-744F-9EB2-352AD7056C88}" srcOrd="0" destOrd="0" presId="urn:microsoft.com/office/officeart/2005/8/layout/vList3"/>
    <dgm:cxn modelId="{9F4B5AF6-DE3E-694F-94BD-4E6EDF6B79B7}" srcId="{3EAB8860-9337-D644-827E-9A1872806E1D}" destId="{0B000F71-6FF2-AA42-847A-7A9FEF25A5E5}" srcOrd="3" destOrd="0" parTransId="{7DD44782-3980-934B-A0C2-9CE0B5C9D1B2}" sibTransId="{F74BEB39-129B-C04B-8A31-A8D8DEDEDF87}"/>
    <dgm:cxn modelId="{D43FDEFA-43EC-4E4D-B90F-34C2E7231462}" type="presOf" srcId="{0B000F71-6FF2-AA42-847A-7A9FEF25A5E5}" destId="{B4005BC9-AE6D-3A4F-98DE-0D2C7AB9682C}" srcOrd="0" destOrd="0" presId="urn:microsoft.com/office/officeart/2005/8/layout/vList3"/>
    <dgm:cxn modelId="{22D1F63B-E86A-C84C-969A-D6363D32254A}" type="presParOf" srcId="{8F7E512F-C6FE-7747-9830-AFFA9C5237B3}" destId="{5B2E59CF-C6F2-0843-B6A5-4A0D8571C86E}" srcOrd="0" destOrd="0" presId="urn:microsoft.com/office/officeart/2005/8/layout/vList3"/>
    <dgm:cxn modelId="{502B0FF1-140A-214C-9C74-131BD419447B}" type="presParOf" srcId="{5B2E59CF-C6F2-0843-B6A5-4A0D8571C86E}" destId="{21809A6D-12AF-A04D-B9D1-7220C7A1D8CB}" srcOrd="0" destOrd="0" presId="urn:microsoft.com/office/officeart/2005/8/layout/vList3"/>
    <dgm:cxn modelId="{105EFEED-BB45-8045-8C37-224B9F412E79}" type="presParOf" srcId="{5B2E59CF-C6F2-0843-B6A5-4A0D8571C86E}" destId="{5EF8A0DA-B0A5-C740-BF65-B44D75B44D67}" srcOrd="1" destOrd="0" presId="urn:microsoft.com/office/officeart/2005/8/layout/vList3"/>
    <dgm:cxn modelId="{65FB4841-D52D-6444-8EF1-201BB0FD2974}" type="presParOf" srcId="{8F7E512F-C6FE-7747-9830-AFFA9C5237B3}" destId="{CF187860-9113-0D4B-8233-46EFFC979076}" srcOrd="1" destOrd="0" presId="urn:microsoft.com/office/officeart/2005/8/layout/vList3"/>
    <dgm:cxn modelId="{0507F240-11B2-A049-8723-AC5BA3B58D44}" type="presParOf" srcId="{8F7E512F-C6FE-7747-9830-AFFA9C5237B3}" destId="{C8BDD7AE-7FDC-0345-AC65-7F6722A3F94C}" srcOrd="2" destOrd="0" presId="urn:microsoft.com/office/officeart/2005/8/layout/vList3"/>
    <dgm:cxn modelId="{81CD42A6-9FD9-C04A-8A2E-D0EF67A24A21}" type="presParOf" srcId="{C8BDD7AE-7FDC-0345-AC65-7F6722A3F94C}" destId="{C108A6C6-5783-BA45-A6C8-178084090221}" srcOrd="0" destOrd="0" presId="urn:microsoft.com/office/officeart/2005/8/layout/vList3"/>
    <dgm:cxn modelId="{86A88AA3-0701-474E-91A7-FAE1FBB16D9E}" type="presParOf" srcId="{C8BDD7AE-7FDC-0345-AC65-7F6722A3F94C}" destId="{199DBC29-EF5D-3242-B110-C3A1C381C207}" srcOrd="1" destOrd="0" presId="urn:microsoft.com/office/officeart/2005/8/layout/vList3"/>
    <dgm:cxn modelId="{0A8E20C3-5934-EE49-82FF-CF374585EDE1}" type="presParOf" srcId="{8F7E512F-C6FE-7747-9830-AFFA9C5237B3}" destId="{34F344E4-0413-D243-8160-01F99C59D443}" srcOrd="3" destOrd="0" presId="urn:microsoft.com/office/officeart/2005/8/layout/vList3"/>
    <dgm:cxn modelId="{15BB951E-EF40-5742-BB00-37135189538B}" type="presParOf" srcId="{8F7E512F-C6FE-7747-9830-AFFA9C5237B3}" destId="{D12049C6-B212-6548-8AE9-8FDA5CBD6D15}" srcOrd="4" destOrd="0" presId="urn:microsoft.com/office/officeart/2005/8/layout/vList3"/>
    <dgm:cxn modelId="{B669623B-A3B8-F245-A8E2-60C0CDE5753C}" type="presParOf" srcId="{D12049C6-B212-6548-8AE9-8FDA5CBD6D15}" destId="{912DD51C-41D6-834E-A209-13D5A5BA312E}" srcOrd="0" destOrd="0" presId="urn:microsoft.com/office/officeart/2005/8/layout/vList3"/>
    <dgm:cxn modelId="{EBF7D0C8-87C3-444A-9D84-B4B327DEE5DB}" type="presParOf" srcId="{D12049C6-B212-6548-8AE9-8FDA5CBD6D15}" destId="{2779542C-758D-0048-AE56-504718EB9841}" srcOrd="1" destOrd="0" presId="urn:microsoft.com/office/officeart/2005/8/layout/vList3"/>
    <dgm:cxn modelId="{80D3C8DA-3A38-2343-81C2-6E9FCDC58AF7}" type="presParOf" srcId="{8F7E512F-C6FE-7747-9830-AFFA9C5237B3}" destId="{F03C747C-F719-A348-949A-2B1FD065A4C3}" srcOrd="5" destOrd="0" presId="urn:microsoft.com/office/officeart/2005/8/layout/vList3"/>
    <dgm:cxn modelId="{9CAA0235-C233-5E4C-B57F-290DBCC9F976}" type="presParOf" srcId="{8F7E512F-C6FE-7747-9830-AFFA9C5237B3}" destId="{15CCA216-A842-0E4F-98A4-1DFBB68B618D}" srcOrd="6" destOrd="0" presId="urn:microsoft.com/office/officeart/2005/8/layout/vList3"/>
    <dgm:cxn modelId="{051F2B66-2185-834C-A339-519B13969EA6}" type="presParOf" srcId="{15CCA216-A842-0E4F-98A4-1DFBB68B618D}" destId="{86E1676A-C6D6-6346-8CAF-89FC69C5D89B}" srcOrd="0" destOrd="0" presId="urn:microsoft.com/office/officeart/2005/8/layout/vList3"/>
    <dgm:cxn modelId="{F8081ACC-A7CC-B747-81BC-7436453B113F}" type="presParOf" srcId="{15CCA216-A842-0E4F-98A4-1DFBB68B618D}" destId="{B4005BC9-AE6D-3A4F-98DE-0D2C7AB9682C}" srcOrd="1" destOrd="0" presId="urn:microsoft.com/office/officeart/2005/8/layout/vList3"/>
    <dgm:cxn modelId="{91202140-E778-CF45-B379-6433FDE10207}" type="presParOf" srcId="{8F7E512F-C6FE-7747-9830-AFFA9C5237B3}" destId="{5B3375B3-6D41-C84A-83A8-53A943F43025}" srcOrd="7" destOrd="0" presId="urn:microsoft.com/office/officeart/2005/8/layout/vList3"/>
    <dgm:cxn modelId="{5F3AFDFC-89F6-7A4C-95E4-C830F495D0A3}" type="presParOf" srcId="{8F7E512F-C6FE-7747-9830-AFFA9C5237B3}" destId="{B3AD981B-E22E-5741-92D5-12F485A2C697}" srcOrd="8" destOrd="0" presId="urn:microsoft.com/office/officeart/2005/8/layout/vList3"/>
    <dgm:cxn modelId="{F8D4DB4B-E64E-434C-9FC4-274A600942EC}" type="presParOf" srcId="{B3AD981B-E22E-5741-92D5-12F485A2C697}" destId="{6BE7101E-86E5-CA43-9627-F23597CAB797}" srcOrd="0" destOrd="0" presId="urn:microsoft.com/office/officeart/2005/8/layout/vList3"/>
    <dgm:cxn modelId="{24808531-E4DD-E54A-ACC2-EB3C61F4382A}" type="presParOf" srcId="{B3AD981B-E22E-5741-92D5-12F485A2C697}" destId="{38F5624A-7876-774B-94FF-2D00540F756C}" srcOrd="1" destOrd="0" presId="urn:microsoft.com/office/officeart/2005/8/layout/vList3"/>
    <dgm:cxn modelId="{7B338BD4-E3B7-0F47-AB1F-BD6A9CA31763}" type="presParOf" srcId="{8F7E512F-C6FE-7747-9830-AFFA9C5237B3}" destId="{AEBF9931-D771-714F-873E-1CA50C33CDF6}" srcOrd="9" destOrd="0" presId="urn:microsoft.com/office/officeart/2005/8/layout/vList3"/>
    <dgm:cxn modelId="{0BE0F575-2099-584F-8F0F-63D95CC36783}" type="presParOf" srcId="{8F7E512F-C6FE-7747-9830-AFFA9C5237B3}" destId="{DFBF4439-685F-1241-B809-A92286C4F9E3}" srcOrd="10" destOrd="0" presId="urn:microsoft.com/office/officeart/2005/8/layout/vList3"/>
    <dgm:cxn modelId="{9A5402CF-FB4A-B44C-AB8E-F082DBFBCD85}" type="presParOf" srcId="{DFBF4439-685F-1241-B809-A92286C4F9E3}" destId="{8263D58C-C829-FF41-969F-F0B3BE903E96}" srcOrd="0" destOrd="0" presId="urn:microsoft.com/office/officeart/2005/8/layout/vList3"/>
    <dgm:cxn modelId="{C081B006-9848-BD45-A409-A03ECDC43251}" type="presParOf" srcId="{DFBF4439-685F-1241-B809-A92286C4F9E3}" destId="{2137005D-54E1-744F-9EB2-352AD7056C88}" srcOrd="1" destOrd="0" presId="urn:microsoft.com/office/officeart/2005/8/layout/vList3"/>
    <dgm:cxn modelId="{28D083A1-C75C-B94E-B53B-AE37B7787E83}" type="presParOf" srcId="{8F7E512F-C6FE-7747-9830-AFFA9C5237B3}" destId="{018FF360-62F5-224F-B359-503E5555AD6A}" srcOrd="11" destOrd="0" presId="urn:microsoft.com/office/officeart/2005/8/layout/vList3"/>
    <dgm:cxn modelId="{905144C8-610D-2D4E-B259-035D8E717634}" type="presParOf" srcId="{8F7E512F-C6FE-7747-9830-AFFA9C5237B3}" destId="{81ABB4A6-05F4-BE47-BCCA-AAB5B92B73B9}" srcOrd="12" destOrd="0" presId="urn:microsoft.com/office/officeart/2005/8/layout/vList3"/>
    <dgm:cxn modelId="{99C59A2C-E63A-3D48-ABDF-7A83DD2BBF65}" type="presParOf" srcId="{81ABB4A6-05F4-BE47-BCCA-AAB5B92B73B9}" destId="{4ED87564-94C8-4744-BCB7-ECF66323111A}" srcOrd="0" destOrd="0" presId="urn:microsoft.com/office/officeart/2005/8/layout/vList3"/>
    <dgm:cxn modelId="{3A6E3546-D130-644B-AF96-A694A3DEDD7E}" type="presParOf" srcId="{81ABB4A6-05F4-BE47-BCCA-AAB5B92B73B9}" destId="{5393D29C-0BF3-F841-936C-605B75E4A4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8A0DA-B0A5-C740-BF65-B44D75B44D67}">
      <dsp:nvSpPr>
        <dsp:cNvPr id="0" name=""/>
        <dsp:cNvSpPr/>
      </dsp:nvSpPr>
      <dsp:spPr>
        <a:xfrm rot="10800000">
          <a:off x="1136624" y="484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Patient Management</a:t>
          </a:r>
        </a:p>
      </dsp:txBody>
      <dsp:txXfrm rot="10800000">
        <a:off x="1252168" y="484"/>
        <a:ext cx="3938296" cy="462178"/>
      </dsp:txXfrm>
    </dsp:sp>
    <dsp:sp modelId="{21809A6D-12AF-A04D-B9D1-7220C7A1D8CB}">
      <dsp:nvSpPr>
        <dsp:cNvPr id="0" name=""/>
        <dsp:cNvSpPr/>
      </dsp:nvSpPr>
      <dsp:spPr>
        <a:xfrm>
          <a:off x="905535" y="484"/>
          <a:ext cx="462178" cy="4621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DBC29-EF5D-3242-B110-C3A1C381C207}">
      <dsp:nvSpPr>
        <dsp:cNvPr id="0" name=""/>
        <dsp:cNvSpPr/>
      </dsp:nvSpPr>
      <dsp:spPr>
        <a:xfrm rot="10800000">
          <a:off x="1136624" y="600626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 Promotion</a:t>
          </a:r>
          <a:endParaRPr lang="en-GB" sz="1800" kern="1200" dirty="0"/>
        </a:p>
      </dsp:txBody>
      <dsp:txXfrm rot="10800000">
        <a:off x="1252168" y="600626"/>
        <a:ext cx="3938296" cy="462178"/>
      </dsp:txXfrm>
    </dsp:sp>
    <dsp:sp modelId="{C108A6C6-5783-BA45-A6C8-178084090221}">
      <dsp:nvSpPr>
        <dsp:cNvPr id="0" name=""/>
        <dsp:cNvSpPr/>
      </dsp:nvSpPr>
      <dsp:spPr>
        <a:xfrm>
          <a:off x="905535" y="600626"/>
          <a:ext cx="462178" cy="4621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9542C-758D-0048-AE56-504718EB9841}">
      <dsp:nvSpPr>
        <dsp:cNvPr id="0" name=""/>
        <dsp:cNvSpPr/>
      </dsp:nvSpPr>
      <dsp:spPr>
        <a:xfrm rot="10800000">
          <a:off x="1136624" y="1200768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Leadership &amp; Team Working</a:t>
          </a:r>
          <a:endParaRPr lang="en-GB" sz="1800" kern="1200" dirty="0"/>
        </a:p>
      </dsp:txBody>
      <dsp:txXfrm rot="10800000">
        <a:off x="1252168" y="1200768"/>
        <a:ext cx="3938296" cy="462178"/>
      </dsp:txXfrm>
    </dsp:sp>
    <dsp:sp modelId="{912DD51C-41D6-834E-A209-13D5A5BA312E}">
      <dsp:nvSpPr>
        <dsp:cNvPr id="0" name=""/>
        <dsp:cNvSpPr/>
      </dsp:nvSpPr>
      <dsp:spPr>
        <a:xfrm>
          <a:off x="905535" y="1200768"/>
          <a:ext cx="462178" cy="4621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05BC9-AE6D-3A4F-98DE-0D2C7AB9682C}">
      <dsp:nvSpPr>
        <dsp:cNvPr id="0" name=""/>
        <dsp:cNvSpPr/>
      </dsp:nvSpPr>
      <dsp:spPr>
        <a:xfrm rot="10800000">
          <a:off x="1136624" y="1800910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Patient Safety &amp; Quality Improvement</a:t>
          </a:r>
          <a:endParaRPr lang="en-GB" sz="1800" kern="1200" dirty="0"/>
        </a:p>
      </dsp:txBody>
      <dsp:txXfrm rot="10800000">
        <a:off x="1252168" y="1800910"/>
        <a:ext cx="3938296" cy="462178"/>
      </dsp:txXfrm>
    </dsp:sp>
    <dsp:sp modelId="{86E1676A-C6D6-6346-8CAF-89FC69C5D89B}">
      <dsp:nvSpPr>
        <dsp:cNvPr id="0" name=""/>
        <dsp:cNvSpPr/>
      </dsp:nvSpPr>
      <dsp:spPr>
        <a:xfrm>
          <a:off x="905535" y="1800910"/>
          <a:ext cx="462178" cy="46217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5624A-7876-774B-94FF-2D00540F756C}">
      <dsp:nvSpPr>
        <dsp:cNvPr id="0" name=""/>
        <dsp:cNvSpPr/>
      </dsp:nvSpPr>
      <dsp:spPr>
        <a:xfrm rot="10800000">
          <a:off x="1136624" y="2401052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Safeguarding &amp; Holistic Patient Care</a:t>
          </a:r>
          <a:endParaRPr lang="en-GB" sz="1800" kern="1200" dirty="0"/>
        </a:p>
      </dsp:txBody>
      <dsp:txXfrm rot="10800000">
        <a:off x="1252168" y="2401052"/>
        <a:ext cx="3938296" cy="462178"/>
      </dsp:txXfrm>
    </dsp:sp>
    <dsp:sp modelId="{6BE7101E-86E5-CA43-9627-F23597CAB797}">
      <dsp:nvSpPr>
        <dsp:cNvPr id="0" name=""/>
        <dsp:cNvSpPr/>
      </dsp:nvSpPr>
      <dsp:spPr>
        <a:xfrm>
          <a:off x="905535" y="2401052"/>
          <a:ext cx="462178" cy="4621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7005D-54E1-744F-9EB2-352AD7056C88}">
      <dsp:nvSpPr>
        <dsp:cNvPr id="0" name=""/>
        <dsp:cNvSpPr/>
      </dsp:nvSpPr>
      <dsp:spPr>
        <a:xfrm rot="10800000">
          <a:off x="1136624" y="3001194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Education &amp; Training </a:t>
          </a:r>
          <a:endParaRPr lang="en-GB" sz="1800" kern="1200" dirty="0"/>
        </a:p>
      </dsp:txBody>
      <dsp:txXfrm rot="10800000">
        <a:off x="1252168" y="3001194"/>
        <a:ext cx="3938296" cy="462178"/>
      </dsp:txXfrm>
    </dsp:sp>
    <dsp:sp modelId="{8263D58C-C829-FF41-969F-F0B3BE903E96}">
      <dsp:nvSpPr>
        <dsp:cNvPr id="0" name=""/>
        <dsp:cNvSpPr/>
      </dsp:nvSpPr>
      <dsp:spPr>
        <a:xfrm>
          <a:off x="905535" y="3001194"/>
          <a:ext cx="462178" cy="46217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3D29C-0BF3-F841-936C-605B75E4A418}">
      <dsp:nvSpPr>
        <dsp:cNvPr id="0" name=""/>
        <dsp:cNvSpPr/>
      </dsp:nvSpPr>
      <dsp:spPr>
        <a:xfrm rot="10800000">
          <a:off x="1136624" y="3601336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Research</a:t>
          </a:r>
          <a:r>
            <a:rPr lang="en-US" sz="1800" kern="1200" baseline="0"/>
            <a:t> &amp; Scholarship</a:t>
          </a:r>
          <a:endParaRPr lang="en-GB" sz="1800" kern="1200" dirty="0"/>
        </a:p>
      </dsp:txBody>
      <dsp:txXfrm rot="10800000">
        <a:off x="1252168" y="3601336"/>
        <a:ext cx="3938296" cy="462178"/>
      </dsp:txXfrm>
    </dsp:sp>
    <dsp:sp modelId="{4ED87564-94C8-4744-BCB7-ECF66323111A}">
      <dsp:nvSpPr>
        <dsp:cNvPr id="0" name=""/>
        <dsp:cNvSpPr/>
      </dsp:nvSpPr>
      <dsp:spPr>
        <a:xfrm>
          <a:off x="905535" y="3601336"/>
          <a:ext cx="462178" cy="46217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CA050-20C7-D54D-A3C3-569FADCEC08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69DDC-A96F-E045-B76C-6C54A6C01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4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954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194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72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552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212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55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95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71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79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80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114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550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78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98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48F9-32AC-52A3-778B-FC2EA9356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25A33-2422-7C8A-34FF-6EAE3FBD5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FAC20-8A0C-92A7-72E0-BB37999C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9BB4F-9EAD-FC8E-8279-A0F68980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03FC4-C068-C552-F5C3-3CCFEDDD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9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F6EA-C8FD-9E87-C0BE-E4866016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24E3C-885D-A6A1-A2DE-DBD9CDA41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891F7-5A4E-5BC3-84DA-5D373842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DB6A-2372-E33E-354D-5E6F0138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50EE2-EF0C-6DA5-4690-9B0A3472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0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D936CF-C0B0-A8D7-5D12-812BF3672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481D2-3DB5-1BAF-F74A-2C26860F8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A9986-C7FE-771A-BECC-7B09EADC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CA996-1BDE-383B-8BA9-D8BE6E10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A9525-7BE8-A101-688B-B44E805E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3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18AA-A7CC-F38B-E75C-7A8101F0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E9AC0-7FFE-ECC6-E724-A1FBF57D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8A723-B0E8-BFA5-8DE5-73F793C8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37317-3D43-C747-0237-A7FC28D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B27A9-47AB-3AC4-6CC3-4C888E68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0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AB7F-0AD1-4EA8-DAC5-7C7553AA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D9EDE-4F83-1B20-86C0-D9879B2F5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34D63-2CD4-9985-6FFA-D7041BDE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5082-0B7A-CCEE-6469-3936C792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D13A-D23B-E09F-3638-948A97C9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9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CAEE-13AE-6E72-E115-E43AF216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34B90-ADF3-1613-C153-A1E10F1D6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50F08-0ACB-5B52-A8CD-6C043AC39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4106F-D294-2E06-EFA1-8BDFF037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F65DE-3777-4763-D907-DCAAED8D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AD69E-181B-F8B3-5FB8-16D23FAF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1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16CE-CC92-DBA7-C100-9DC4A128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57CCC-D6EC-0D41-C6F6-2B2B9E365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F40BB-9A46-2476-7BDE-EA7D26863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A4C1-6E44-8137-8506-9548E03A1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7A0E7-23EC-427B-37AB-C3E3DDE05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6F55B6-24E9-BA99-E8C7-ECC5266D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A43EDC-6D61-B2B1-EA18-30E851BE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B5676-D2BB-C876-BA2D-93FEB958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606C-EDB3-A67D-1358-5E7EB104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52569-2748-08DA-829D-671EE5C8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C8D73-A483-360F-BEFB-C132607C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2CAEF-2D8F-471E-C6E4-C95933EE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6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5D772-C60D-98C2-E412-9C0FF796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0286C-669D-E5EF-67F1-4025F35B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3E5A7-EBB0-E1A9-86BE-1BBAFDB6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0E1FC-577B-CE54-E9E7-420380CD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F5F99-39F1-8210-A543-8049C705D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FC02A-F48E-7621-A40A-AA1C5D1FE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FC67B-E891-6CF1-CB40-BF414FF0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6D89A-A8A1-BBC0-A9B5-03BA0090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93451-66BA-633C-BB2B-7425435F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6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82-0C34-72DA-3AA7-A28BDD78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C2661-0746-3265-3EDD-776F930EC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C0E5B-F5AD-5D4B-CCC6-547C02C9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B27D-E474-5940-7E7F-2120DB11D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21C9E-49CF-289C-8C71-5F085E61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A9DC8-E878-BBC2-1998-C7AEC1E0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6B4F2-823F-08E7-41D0-06AEF8F8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97CF2-7220-B105-AF83-C45285E63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4EC42-2B67-C903-075A-10EAC869C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7042-4C69-0C45-939B-5444BC6114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3F266-0DA2-9EAE-514C-F71C0474F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3EFD3-C95E-C4EB-361A-A2407723B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B912-237F-474F-A99B-ED10639E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endParaRPr lang="en-US" altLang="en-US" sz="3200" dirty="0">
              <a:solidFill>
                <a:srgbClr val="FFFFFF"/>
              </a:solidFill>
              <a:latin typeface="Lucida Grande"/>
              <a:cs typeface="Arial" panose="020B0604020202020204" pitchFamily="34" charset="0"/>
              <a:sym typeface="Helvetica Neue" charset="0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542" y="2488908"/>
            <a:ext cx="8396868" cy="22963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en-US" sz="4000" b="1" dirty="0"/>
              <a:t>MANAGING THE TRANSITION</a:t>
            </a:r>
          </a:p>
          <a:p>
            <a:pPr marL="0" indent="0">
              <a:lnSpc>
                <a:spcPct val="107000"/>
              </a:lnSpc>
              <a:buNone/>
            </a:pPr>
            <a:endParaRPr lang="en-US" sz="4000" b="1" dirty="0"/>
          </a:p>
          <a:p>
            <a:pPr marL="0" indent="0" algn="ctr">
              <a:lnSpc>
                <a:spcPct val="107000"/>
              </a:lnSpc>
              <a:buNone/>
            </a:pPr>
            <a:r>
              <a:rPr lang="en-US" sz="2400" b="1" dirty="0"/>
              <a:t>Vikas Chadha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en-US" sz="2400" b="1" dirty="0"/>
              <a:t>Chair, Curriculum Subcommittee</a:t>
            </a:r>
          </a:p>
        </p:txBody>
      </p:sp>
    </p:spTree>
    <p:extLst>
      <p:ext uri="{BB962C8B-B14F-4D97-AF65-F5344CB8AC3E}">
        <p14:creationId xmlns:p14="http://schemas.microsoft.com/office/powerpoint/2010/main" val="30695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Example Case 1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839" y="1483112"/>
            <a:ext cx="8396868" cy="512192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Trainee X is an ST4 in 2023-24 and is posted in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Oculoplastics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August 2023 to February 2024, and Cornea from February 2024 to August 2024. </a:t>
            </a:r>
          </a:p>
          <a:p>
            <a:pPr>
              <a:lnSpc>
                <a:spcPct val="107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Signed off by the Cornea Clinical Supervisor as not needing further cornea training before CCT</a:t>
            </a:r>
          </a:p>
          <a:p>
            <a:pPr>
              <a:lnSpc>
                <a:spcPct val="107000"/>
              </a:lnSpc>
            </a:pP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Oculoplastics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Clinical Supervisor feels that further training in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oculoplastics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required </a:t>
            </a:r>
          </a:p>
          <a:p>
            <a:pPr>
              <a:lnSpc>
                <a:spcPct val="107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Awarded Outcome 1 in the ARCP held in June 2024.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Trainee will be considered to have completed Cornea Level 3.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identify the deficiencies in </a:t>
            </a:r>
            <a:r>
              <a:rPr lang="en-GB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oculoplastics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according to Level 3 of Curriculum 2024 and either spend further time in </a:t>
            </a:r>
            <a:r>
              <a:rPr lang="en-GB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oculoplastics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use the RSTAC to gain those competencies.</a:t>
            </a:r>
          </a:p>
          <a:p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not be able to progress to Level 4 until all Level 3 competencies are gained.</a:t>
            </a:r>
            <a:r>
              <a:rPr lang="en-GB" b="1" dirty="0">
                <a:effectLst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53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Example Case 2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66" y="1382232"/>
            <a:ext cx="8396868" cy="512192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Trainee Y is an ST5 in 2023-24 and wants to start Level 4 in Medical Retina and Cataract in august 2024 in the new curriculum</a:t>
            </a:r>
            <a:endParaRPr lang="en-GB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Trainee is posted in Glaucoma from August 2023 to February 2024, and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Vitreo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-retina from February 2024 to August 2024</a:t>
            </a:r>
          </a:p>
          <a:p>
            <a:pPr>
              <a:lnSpc>
                <a:spcPct val="107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Gets signed off in Glaucoma and VR during these postings</a:t>
            </a:r>
          </a:p>
          <a:p>
            <a:pPr>
              <a:lnSpc>
                <a:spcPct val="107000"/>
              </a:lnSpc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already been signed off in Cornea,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Oculoplastics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Medical retina, Uveitis, Neuro-ophthalmology, Ocular motility and Paediatric Ophthalmology (SEVEN SIAs) by the CS in previous postings</a:t>
            </a:r>
          </a:p>
          <a:p>
            <a:pPr>
              <a:lnSpc>
                <a:spcPct val="107000"/>
              </a:lnSpc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Outcome 1 in the ARCP held in June 2024.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to complete Level 3 Transition checklists for Cataract, Community Ophthalmology and Urgent Eye Care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to complete Level 3 Transition checklist for Six generic domains </a:t>
            </a:r>
          </a:p>
          <a:p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start Level 4 if regional logistics allow, training opportunities for other trainees are not compromised and patient safety is not at risk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87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326167" y="1230142"/>
            <a:ext cx="7772400" cy="493674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dirty="0">
                <a:solidFill>
                  <a:srgbClr val="47B3BC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20EDEA-6C46-8142-916E-109AF88B3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05124"/>
              </p:ext>
            </p:extLst>
          </p:nvPr>
        </p:nvGraphicFramePr>
        <p:xfrm>
          <a:off x="945265" y="366531"/>
          <a:ext cx="10177669" cy="615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845">
                  <a:extLst>
                    <a:ext uri="{9D8B030D-6E8A-4147-A177-3AD203B41FA5}">
                      <a16:colId xmlns:a16="http://schemas.microsoft.com/office/drawing/2014/main" val="1031637971"/>
                    </a:ext>
                  </a:extLst>
                </a:gridCol>
                <a:gridCol w="2690989">
                  <a:extLst>
                    <a:ext uri="{9D8B030D-6E8A-4147-A177-3AD203B41FA5}">
                      <a16:colId xmlns:a16="http://schemas.microsoft.com/office/drawing/2014/main" val="347806443"/>
                    </a:ext>
                  </a:extLst>
                </a:gridCol>
                <a:gridCol w="5088835">
                  <a:extLst>
                    <a:ext uri="{9D8B030D-6E8A-4147-A177-3AD203B41FA5}">
                      <a16:colId xmlns:a16="http://schemas.microsoft.com/office/drawing/2014/main" val="74733187"/>
                    </a:ext>
                  </a:extLst>
                </a:gridCol>
              </a:tblGrid>
              <a:tr h="6949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Year in </a:t>
                      </a:r>
                    </a:p>
                    <a:p>
                      <a:pPr algn="ctr"/>
                      <a:r>
                        <a:rPr lang="en-US" dirty="0"/>
                        <a:t>August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Desired Level in </a:t>
                      </a:r>
                    </a:p>
                    <a:p>
                      <a:pPr algn="ctr"/>
                      <a:r>
                        <a:rPr lang="en-US" dirty="0"/>
                        <a:t>August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Conditions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340249"/>
                  </a:ext>
                </a:extLst>
              </a:tr>
              <a:tr h="5771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2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Nil; Has maximum 1 further year to complete Level 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305003"/>
                  </a:ext>
                </a:extLst>
              </a:tr>
              <a:tr h="8390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Needs to complete transition checklists for Level 1; </a:t>
                      </a:r>
                      <a:r>
                        <a:rPr lang="en-US" dirty="0" err="1"/>
                        <a:t>FRCOphth</a:t>
                      </a:r>
                      <a:r>
                        <a:rPr lang="en-US" dirty="0"/>
                        <a:t> Part 1 exam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541777"/>
                  </a:ext>
                </a:extLst>
              </a:tr>
              <a:tr h="6757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 1; </a:t>
                      </a:r>
                      <a:r>
                        <a:rPr lang="en-US" dirty="0" err="1"/>
                        <a:t>FRCOphth</a:t>
                      </a:r>
                      <a:r>
                        <a:rPr lang="en-US" dirty="0"/>
                        <a:t> Part 1 exam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05445"/>
                  </a:ext>
                </a:extLst>
              </a:tr>
              <a:tr h="7381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Needs to complete transition checklists for Level 2; Refraction certificate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956712"/>
                  </a:ext>
                </a:extLst>
              </a:tr>
              <a:tr h="7236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 1; Refraction certificate 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09044"/>
                  </a:ext>
                </a:extLst>
              </a:tr>
              <a:tr h="8705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4/ 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3 partly completed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SIAs signed off by CS will be considered completed; Checklists for other SIAs + Six Generic Domains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50575"/>
                  </a:ext>
                </a:extLst>
              </a:tr>
              <a:tr h="10338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Nine SIAs signed off by CS; Three SIAs checklist completed; Six Generic domains checklist completed; Part 2 exam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1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00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Tool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439" y="1537568"/>
            <a:ext cx="8396868" cy="512192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b="1" dirty="0"/>
              <a:t>Curriculum Transition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b="1" dirty="0"/>
              <a:t>Schedule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5E3A20-8BE0-F9F1-31D6-5B74D684DBB5}"/>
              </a:ext>
            </a:extLst>
          </p:cNvPr>
          <p:cNvGrpSpPr/>
          <p:nvPr/>
        </p:nvGrpSpPr>
        <p:grpSpPr>
          <a:xfrm>
            <a:off x="4166043" y="727710"/>
            <a:ext cx="6362700" cy="5402580"/>
            <a:chOff x="0" y="0"/>
            <a:chExt cx="6362700" cy="540258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250A4E1-9B2A-6BA0-2922-CD09F0DDD277}"/>
                </a:ext>
              </a:extLst>
            </p:cNvPr>
            <p:cNvCxnSpPr/>
            <p:nvPr/>
          </p:nvCxnSpPr>
          <p:spPr>
            <a:xfrm flipH="1">
              <a:off x="1612900" y="558800"/>
              <a:ext cx="564515" cy="1016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1A85EB1-B4C0-23D9-5AB7-0675D3DCB680}"/>
                </a:ext>
              </a:extLst>
            </p:cNvPr>
            <p:cNvCxnSpPr/>
            <p:nvPr/>
          </p:nvCxnSpPr>
          <p:spPr>
            <a:xfrm flipH="1">
              <a:off x="635000" y="2095500"/>
              <a:ext cx="450215" cy="8255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BC74F9C-62B1-864E-B7E1-D61D2944FD99}"/>
                </a:ext>
              </a:extLst>
            </p:cNvPr>
            <p:cNvCxnSpPr/>
            <p:nvPr/>
          </p:nvCxnSpPr>
          <p:spPr>
            <a:xfrm flipH="1">
              <a:off x="2895600" y="2921000"/>
              <a:ext cx="495300" cy="6858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377A3F9-DE02-D31A-0886-0DFA506FB9EC}"/>
                </a:ext>
              </a:extLst>
            </p:cNvPr>
            <p:cNvCxnSpPr/>
            <p:nvPr/>
          </p:nvCxnSpPr>
          <p:spPr>
            <a:xfrm>
              <a:off x="2311400" y="2095500"/>
              <a:ext cx="1079500" cy="5334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006C290-E8C6-D0E5-EA51-609E0EC65A49}"/>
                </a:ext>
              </a:extLst>
            </p:cNvPr>
            <p:cNvCxnSpPr/>
            <p:nvPr/>
          </p:nvCxnSpPr>
          <p:spPr>
            <a:xfrm>
              <a:off x="3848100" y="2908300"/>
              <a:ext cx="1143000" cy="6985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BE705D2-19C4-6F4B-0DB6-8EC6ED6A9634}"/>
                </a:ext>
              </a:extLst>
            </p:cNvPr>
            <p:cNvGrpSpPr/>
            <p:nvPr/>
          </p:nvGrpSpPr>
          <p:grpSpPr>
            <a:xfrm>
              <a:off x="0" y="0"/>
              <a:ext cx="6362700" cy="5402580"/>
              <a:chOff x="0" y="0"/>
              <a:chExt cx="6362700" cy="5402580"/>
            </a:xfrm>
          </p:grpSpPr>
          <p:sp>
            <p:nvSpPr>
              <p:cNvPr id="14" name="Text Box 1">
                <a:extLst>
                  <a:ext uri="{FF2B5EF4-FFF2-40B4-BE49-F238E27FC236}">
                    <a16:creationId xmlns:a16="http://schemas.microsoft.com/office/drawing/2014/main" id="{9073D2E1-24BB-4240-6C7D-85B1F927AB69}"/>
                  </a:ext>
                </a:extLst>
              </p:cNvPr>
              <p:cNvSpPr txBox="1"/>
              <p:nvPr/>
            </p:nvSpPr>
            <p:spPr>
              <a:xfrm>
                <a:off x="2184400" y="0"/>
                <a:ext cx="2082800" cy="1211580"/>
              </a:xfrm>
              <a:prstGeom prst="rect">
                <a:avLst/>
              </a:prstGeom>
              <a:solidFill>
                <a:schemeClr val="lt1"/>
              </a:solidFill>
              <a:ln w="2540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GB" sz="12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Will I be entering Level 3 in the new curriculum?</a:t>
                </a:r>
              </a:p>
              <a:p>
                <a:pPr algn="just"/>
                <a:r>
                  <a:rPr lang="en-GB" sz="12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OR</a:t>
                </a:r>
              </a:p>
              <a:p>
                <a:pPr algn="just"/>
                <a:r>
                  <a:rPr lang="en-GB" sz="12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Will I be entering Level 4 and need to check I am eligible for the new curriculum?</a:t>
                </a:r>
              </a:p>
            </p:txBody>
          </p:sp>
          <p:sp>
            <p:nvSpPr>
              <p:cNvPr id="15" name="Text Box 3">
                <a:extLst>
                  <a:ext uri="{FF2B5EF4-FFF2-40B4-BE49-F238E27FC236}">
                    <a16:creationId xmlns:a16="http://schemas.microsoft.com/office/drawing/2014/main" id="{F752F125-8A93-149A-D487-E2F7E9FC9BDC}"/>
                  </a:ext>
                </a:extLst>
              </p:cNvPr>
              <p:cNvSpPr txBox="1"/>
              <p:nvPr/>
            </p:nvSpPr>
            <p:spPr>
              <a:xfrm>
                <a:off x="1079500" y="1574800"/>
                <a:ext cx="1219200" cy="939800"/>
              </a:xfrm>
              <a:prstGeom prst="rect">
                <a:avLst/>
              </a:prstGeom>
              <a:solidFill>
                <a:schemeClr val="lt1"/>
              </a:solidFill>
              <a:ln w="2540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20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Have I already got specialities signed off in the old curriculum?</a:t>
                </a:r>
              </a:p>
            </p:txBody>
          </p:sp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EA95469B-03EC-B661-1F22-BBAA5071F4F1}"/>
                  </a:ext>
                </a:extLst>
              </p:cNvPr>
              <p:cNvSpPr txBox="1"/>
              <p:nvPr/>
            </p:nvSpPr>
            <p:spPr>
              <a:xfrm>
                <a:off x="0" y="2921000"/>
                <a:ext cx="1384300" cy="1117600"/>
              </a:xfrm>
              <a:prstGeom prst="rect">
                <a:avLst/>
              </a:prstGeom>
              <a:solidFill>
                <a:schemeClr val="lt1"/>
              </a:solidFill>
              <a:ln w="2540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200" b="1">
                    <a:solidFill>
                      <a:srgbClr val="2E74B5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Please indicate X below under “fully signed off” and specify the placement</a:t>
                </a:r>
                <a:endParaRPr lang="en-GB" sz="1200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 Box 5">
                <a:extLst>
                  <a:ext uri="{FF2B5EF4-FFF2-40B4-BE49-F238E27FC236}">
                    <a16:creationId xmlns:a16="http://schemas.microsoft.com/office/drawing/2014/main" id="{84838EA9-2F70-B1CA-50C1-9A0CF299BA65}"/>
                  </a:ext>
                </a:extLst>
              </p:cNvPr>
              <p:cNvSpPr txBox="1"/>
              <p:nvPr/>
            </p:nvSpPr>
            <p:spPr>
              <a:xfrm>
                <a:off x="2032000" y="3606800"/>
                <a:ext cx="1524000" cy="1727200"/>
              </a:xfrm>
              <a:prstGeom prst="rect">
                <a:avLst/>
              </a:prstGeom>
              <a:solidFill>
                <a:schemeClr val="lt1"/>
              </a:solidFill>
              <a:ln w="2540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20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Have I had a placement in this speciality but not been signed off?</a:t>
                </a:r>
              </a:p>
              <a:p>
                <a:r>
                  <a:rPr lang="en-GB" sz="1200" b="1">
                    <a:solidFill>
                      <a:srgbClr val="2E74B5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Please indicate X below under “partly met” and specify what is outstanding</a:t>
                </a:r>
                <a:endParaRPr lang="en-GB" sz="1200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r>
                  <a:rPr lang="en-GB" sz="120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8" name="Text Box 6">
                <a:extLst>
                  <a:ext uri="{FF2B5EF4-FFF2-40B4-BE49-F238E27FC236}">
                    <a16:creationId xmlns:a16="http://schemas.microsoft.com/office/drawing/2014/main" id="{60469C0E-EE69-04EE-2C85-077CAEA81793}"/>
                  </a:ext>
                </a:extLst>
              </p:cNvPr>
              <p:cNvSpPr txBox="1"/>
              <p:nvPr/>
            </p:nvSpPr>
            <p:spPr>
              <a:xfrm>
                <a:off x="3962400" y="3606800"/>
                <a:ext cx="2400300" cy="1795780"/>
              </a:xfrm>
              <a:prstGeom prst="rect">
                <a:avLst/>
              </a:prstGeom>
              <a:solidFill>
                <a:schemeClr val="lt1"/>
              </a:solidFill>
              <a:ln w="2540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GB" sz="120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 have no experience.</a:t>
                </a:r>
              </a:p>
              <a:p>
                <a:pPr algn="just"/>
                <a:r>
                  <a:rPr lang="en-GB" sz="1200" b="1">
                    <a:solidFill>
                      <a:srgbClr val="2E74B5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Please indicate X below under “no experience”.</a:t>
                </a:r>
                <a:endParaRPr lang="en-GB" sz="1200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algn="just"/>
                <a:r>
                  <a:rPr lang="en-GB" sz="120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</a:p>
              <a:p>
                <a:pPr algn="just"/>
                <a:r>
                  <a:rPr lang="en-GB" sz="120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How much time do I have left until I am expected to start Level 4? Do I need to request placements in these specialities/alert my ES/ARCP panel?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B74E049A-7E80-E9F4-92C4-F8EA853C659C}"/>
                  </a:ext>
                </a:extLst>
              </p:cNvPr>
              <p:cNvSpPr txBox="1"/>
              <p:nvPr/>
            </p:nvSpPr>
            <p:spPr>
              <a:xfrm>
                <a:off x="3390900" y="2565400"/>
                <a:ext cx="457200" cy="342900"/>
              </a:xfrm>
              <a:prstGeom prst="rect">
                <a:avLst/>
              </a:prstGeom>
              <a:solidFill>
                <a:schemeClr val="lt1"/>
              </a:solidFill>
              <a:ln w="2540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1200" b="1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NO</a:t>
                </a:r>
                <a:endParaRPr lang="en-GB" sz="1200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02944A6E-B183-A433-A92D-E65FC8D3A64F}"/>
                </a:ext>
              </a:extLst>
            </p:cNvPr>
            <p:cNvSpPr txBox="1"/>
            <p:nvPr/>
          </p:nvSpPr>
          <p:spPr>
            <a:xfrm>
              <a:off x="4660900" y="431800"/>
              <a:ext cx="457200" cy="342900"/>
            </a:xfrm>
            <a:prstGeom prst="rect">
              <a:avLst/>
            </a:prstGeom>
            <a:solidFill>
              <a:schemeClr val="lt1"/>
            </a:solidFill>
            <a:ln w="2540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b="1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NO</a:t>
              </a:r>
              <a:endParaRPr lang="en-GB" sz="120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4E881F00-835A-C1DA-67F8-B24D7A1930FD}"/>
                </a:ext>
              </a:extLst>
            </p:cNvPr>
            <p:cNvSpPr txBox="1"/>
            <p:nvPr/>
          </p:nvSpPr>
          <p:spPr>
            <a:xfrm>
              <a:off x="1384300" y="558800"/>
              <a:ext cx="457200" cy="342900"/>
            </a:xfrm>
            <a:prstGeom prst="rect">
              <a:avLst/>
            </a:prstGeom>
            <a:solidFill>
              <a:schemeClr val="lt1"/>
            </a:solidFill>
            <a:ln w="2540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b="1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YES</a:t>
              </a:r>
              <a:endParaRPr lang="en-GB" sz="120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1CF0651A-5598-1C49-FA31-3BC0EAE03C2E}"/>
                </a:ext>
              </a:extLst>
            </p:cNvPr>
            <p:cNvSpPr txBox="1"/>
            <p:nvPr/>
          </p:nvSpPr>
          <p:spPr>
            <a:xfrm>
              <a:off x="342900" y="2082800"/>
              <a:ext cx="457200" cy="342900"/>
            </a:xfrm>
            <a:prstGeom prst="rect">
              <a:avLst/>
            </a:prstGeom>
            <a:solidFill>
              <a:schemeClr val="lt1"/>
            </a:solidFill>
            <a:ln w="2540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b="1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YES</a:t>
              </a:r>
              <a:endParaRPr lang="en-GB" sz="120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 Box 19">
              <a:extLst>
                <a:ext uri="{FF2B5EF4-FFF2-40B4-BE49-F238E27FC236}">
                  <a16:creationId xmlns:a16="http://schemas.microsoft.com/office/drawing/2014/main" id="{05F97865-5848-F931-7A43-9FFEF0C86856}"/>
                </a:ext>
              </a:extLst>
            </p:cNvPr>
            <p:cNvSpPr txBox="1"/>
            <p:nvPr/>
          </p:nvSpPr>
          <p:spPr>
            <a:xfrm>
              <a:off x="4660900" y="2984500"/>
              <a:ext cx="800100" cy="342900"/>
            </a:xfrm>
            <a:prstGeom prst="rect">
              <a:avLst/>
            </a:prstGeom>
            <a:solidFill>
              <a:schemeClr val="lt1"/>
            </a:solidFill>
            <a:ln w="2540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b="1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Not at all</a:t>
              </a:r>
              <a:endParaRPr lang="en-GB" sz="120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185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3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ACTION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869" y="1933250"/>
            <a:ext cx="8396868" cy="3524317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</a:pPr>
            <a:r>
              <a:rPr lang="en-US" b="1" dirty="0"/>
              <a:t>ES and trainee to discuss the anticipated level at which trainee will enter Curriculum 2024 in Aug’24</a:t>
            </a:r>
          </a:p>
          <a:p>
            <a:pPr>
              <a:lnSpc>
                <a:spcPct val="107000"/>
              </a:lnSpc>
            </a:pPr>
            <a:endParaRPr lang="en-US" b="1" dirty="0"/>
          </a:p>
          <a:p>
            <a:pPr>
              <a:lnSpc>
                <a:spcPct val="107000"/>
              </a:lnSpc>
            </a:pPr>
            <a:r>
              <a:rPr lang="en-US" b="1" dirty="0"/>
              <a:t>Inform TPD by 30</a:t>
            </a:r>
            <a:r>
              <a:rPr lang="en-US" b="1" baseline="30000" dirty="0"/>
              <a:t>th</a:t>
            </a:r>
            <a:r>
              <a:rPr lang="en-US" b="1" dirty="0"/>
              <a:t> August 2023</a:t>
            </a:r>
          </a:p>
          <a:p>
            <a:pPr>
              <a:lnSpc>
                <a:spcPct val="107000"/>
              </a:lnSpc>
            </a:pPr>
            <a:endParaRPr lang="en-US" b="1" dirty="0"/>
          </a:p>
          <a:p>
            <a:pPr>
              <a:lnSpc>
                <a:spcPct val="107000"/>
              </a:lnSpc>
            </a:pPr>
            <a:r>
              <a:rPr lang="en-US" b="1" dirty="0"/>
              <a:t>Trainee to work towards that goal and keep ES informed of progress</a:t>
            </a:r>
          </a:p>
        </p:txBody>
      </p:sp>
    </p:spTree>
    <p:extLst>
      <p:ext uri="{BB962C8B-B14F-4D97-AF65-F5344CB8AC3E}">
        <p14:creationId xmlns:p14="http://schemas.microsoft.com/office/powerpoint/2010/main" val="31194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5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777266" y="2697778"/>
            <a:ext cx="6610574" cy="2725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sz="2200" dirty="0">
                <a:solidFill>
                  <a:srgbClr val="49B2BB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 </a:t>
            </a:r>
            <a:endParaRPr lang="en-US" altLang="en-US" sz="2200" dirty="0">
              <a:solidFill>
                <a:srgbClr val="49B2BB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1879600" y="5229200"/>
            <a:ext cx="82089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0" lvl="4" eaLnBrk="1" hangingPunct="1"/>
            <a:endParaRPr lang="en-US" altLang="en-US" sz="1600" dirty="0">
              <a:solidFill>
                <a:srgbClr val="49B2BB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644" t="18377" r="2675" b="40492"/>
          <a:stretch/>
        </p:blipFill>
        <p:spPr>
          <a:xfrm>
            <a:off x="2316112" y="1365143"/>
            <a:ext cx="7772400" cy="207866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4386DCA-FCC8-7742-B7A3-C76107750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0141" y="165614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Levels of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289A9-C9FC-4E40-86A4-C8220C25E9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466"/>
          <a:stretch/>
        </p:blipFill>
        <p:spPr>
          <a:xfrm>
            <a:off x="2358123" y="4060340"/>
            <a:ext cx="7772400" cy="207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0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Who transitions?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2326167" y="1230142"/>
            <a:ext cx="7772400" cy="493674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dirty="0">
                <a:solidFill>
                  <a:srgbClr val="47B3BC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20EDEA-6C46-8142-916E-109AF88B3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93042"/>
              </p:ext>
            </p:extLst>
          </p:nvPr>
        </p:nvGraphicFramePr>
        <p:xfrm>
          <a:off x="1640367" y="1435506"/>
          <a:ext cx="8911266" cy="451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379">
                  <a:extLst>
                    <a:ext uri="{9D8B030D-6E8A-4147-A177-3AD203B41FA5}">
                      <a16:colId xmlns:a16="http://schemas.microsoft.com/office/drawing/2014/main" val="1597001031"/>
                    </a:ext>
                  </a:extLst>
                </a:gridCol>
                <a:gridCol w="2387255">
                  <a:extLst>
                    <a:ext uri="{9D8B030D-6E8A-4147-A177-3AD203B41FA5}">
                      <a16:colId xmlns:a16="http://schemas.microsoft.com/office/drawing/2014/main" val="1031637971"/>
                    </a:ext>
                  </a:extLst>
                </a:gridCol>
                <a:gridCol w="2064365">
                  <a:extLst>
                    <a:ext uri="{9D8B030D-6E8A-4147-A177-3AD203B41FA5}">
                      <a16:colId xmlns:a16="http://schemas.microsoft.com/office/drawing/2014/main" val="347806443"/>
                    </a:ext>
                  </a:extLst>
                </a:gridCol>
                <a:gridCol w="2391267">
                  <a:extLst>
                    <a:ext uri="{9D8B030D-6E8A-4147-A177-3AD203B41FA5}">
                      <a16:colId xmlns:a16="http://schemas.microsoft.com/office/drawing/2014/main" val="74733187"/>
                    </a:ext>
                  </a:extLst>
                </a:gridCol>
              </a:tblGrid>
              <a:tr h="10114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ST Year </a:t>
                      </a:r>
                    </a:p>
                    <a:p>
                      <a:pPr algn="ctr"/>
                      <a:r>
                        <a:rPr lang="en-US" dirty="0"/>
                        <a:t>(August 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Year in </a:t>
                      </a:r>
                    </a:p>
                    <a:p>
                      <a:pPr algn="ctr"/>
                      <a:r>
                        <a:rPr lang="en-US" dirty="0"/>
                        <a:t>August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Change to New Curriculum in AUG ‘24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 Level of Training in </a:t>
                      </a:r>
                    </a:p>
                    <a:p>
                      <a:pPr algn="ctr"/>
                      <a:r>
                        <a:rPr lang="en-US" dirty="0"/>
                        <a:t>August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340249"/>
                  </a:ext>
                </a:extLst>
              </a:tr>
              <a:tr h="6028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1- max 1 year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305003"/>
                  </a:ext>
                </a:extLst>
              </a:tr>
              <a:tr h="5859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 of Level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541777"/>
                  </a:ext>
                </a:extLst>
              </a:tr>
              <a:tr h="5859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Start of Level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05445"/>
                  </a:ext>
                </a:extLst>
              </a:tr>
              <a:tr h="5859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3- max 1.5 </a:t>
                      </a:r>
                      <a:r>
                        <a:rPr lang="en-US" dirty="0" err="1"/>
                        <a:t>yrs</a:t>
                      </a:r>
                      <a:r>
                        <a:rPr lang="en-US" dirty="0"/>
                        <a:t>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956712"/>
                  </a:ext>
                </a:extLst>
              </a:tr>
              <a:tr h="5907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Level 3- max 6 </a:t>
                      </a:r>
                      <a:r>
                        <a:rPr lang="en-US" dirty="0" err="1"/>
                        <a:t>mths</a:t>
                      </a:r>
                      <a:r>
                        <a:rPr lang="en-US" dirty="0"/>
                        <a:t> left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509044"/>
                  </a:ext>
                </a:extLst>
              </a:tr>
              <a:tr h="5074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50575"/>
                  </a:ext>
                </a:extLst>
              </a:tr>
            </a:tbl>
          </a:graphicData>
        </a:graphic>
      </p:graphicFrame>
      <p:sp>
        <p:nvSpPr>
          <p:cNvPr id="3" name="Donut 2">
            <a:extLst>
              <a:ext uri="{FF2B5EF4-FFF2-40B4-BE49-F238E27FC236}">
                <a16:creationId xmlns:a16="http://schemas.microsoft.com/office/drawing/2014/main" id="{B7F6420F-B6A7-3D49-93C6-CF14DBD5C738}"/>
              </a:ext>
            </a:extLst>
          </p:cNvPr>
          <p:cNvSpPr/>
          <p:nvPr/>
        </p:nvSpPr>
        <p:spPr>
          <a:xfrm>
            <a:off x="2209800" y="2242859"/>
            <a:ext cx="861876" cy="2545492"/>
          </a:xfrm>
          <a:prstGeom prst="donut">
            <a:avLst>
              <a:gd name="adj" fmla="val 34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B82F415-61BD-D949-AABF-E1D8EFEFFA9C}"/>
              </a:ext>
            </a:extLst>
          </p:cNvPr>
          <p:cNvSpPr/>
          <p:nvPr/>
        </p:nvSpPr>
        <p:spPr>
          <a:xfrm>
            <a:off x="2410691" y="5130914"/>
            <a:ext cx="804690" cy="163188"/>
          </a:xfrm>
          <a:custGeom>
            <a:avLst/>
            <a:gdLst>
              <a:gd name="connsiteX0" fmla="*/ 152400 w 804690"/>
              <a:gd name="connsiteY0" fmla="*/ 250141 h 251807"/>
              <a:gd name="connsiteX1" fmla="*/ 748145 w 804690"/>
              <a:gd name="connsiteY1" fmla="*/ 760 h 251807"/>
              <a:gd name="connsiteX2" fmla="*/ 0 w 804690"/>
              <a:gd name="connsiteY2" fmla="*/ 167014 h 251807"/>
              <a:gd name="connsiteX3" fmla="*/ 0 w 804690"/>
              <a:gd name="connsiteY3" fmla="*/ 167014 h 251807"/>
              <a:gd name="connsiteX4" fmla="*/ 803564 w 804690"/>
              <a:gd name="connsiteY4" fmla="*/ 111596 h 251807"/>
              <a:gd name="connsiteX5" fmla="*/ 152400 w 804690"/>
              <a:gd name="connsiteY5" fmla="*/ 250141 h 25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690" h="251807">
                <a:moveTo>
                  <a:pt x="152400" y="250141"/>
                </a:moveTo>
                <a:cubicBezTo>
                  <a:pt x="143164" y="231668"/>
                  <a:pt x="773545" y="14614"/>
                  <a:pt x="748145" y="760"/>
                </a:cubicBezTo>
                <a:cubicBezTo>
                  <a:pt x="722745" y="-13094"/>
                  <a:pt x="0" y="167014"/>
                  <a:pt x="0" y="167014"/>
                </a:cubicBezTo>
                <a:lnTo>
                  <a:pt x="0" y="167014"/>
                </a:lnTo>
                <a:cubicBezTo>
                  <a:pt x="133927" y="157778"/>
                  <a:pt x="771237" y="95432"/>
                  <a:pt x="803564" y="111596"/>
                </a:cubicBezTo>
                <a:cubicBezTo>
                  <a:pt x="835891" y="127760"/>
                  <a:pt x="161636" y="268614"/>
                  <a:pt x="152400" y="250141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OOP/ LTFT/ Academic trainees</a:t>
            </a:r>
            <a:endParaRPr lang="en-US" altLang="en-US" sz="3200" dirty="0">
              <a:solidFill>
                <a:schemeClr val="bg1"/>
              </a:solidFill>
              <a:latin typeface="Lucida Grande"/>
              <a:cs typeface="Arial" panose="020B0604020202020204" pitchFamily="34" charset="0"/>
              <a:sym typeface="Helvetica Neue" charset="0"/>
            </a:endParaRP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1A270-BD60-3883-DFED-5EDA191B3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42DB7FC6-8651-8AF3-32E2-14A68821A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18026"/>
              </p:ext>
            </p:extLst>
          </p:nvPr>
        </p:nvGraphicFramePr>
        <p:xfrm>
          <a:off x="1278835" y="1726305"/>
          <a:ext cx="9634330" cy="4092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1843">
                  <a:extLst>
                    <a:ext uri="{9D8B030D-6E8A-4147-A177-3AD203B41FA5}">
                      <a16:colId xmlns:a16="http://schemas.microsoft.com/office/drawing/2014/main" val="1597001031"/>
                    </a:ext>
                  </a:extLst>
                </a:gridCol>
                <a:gridCol w="4812487">
                  <a:extLst>
                    <a:ext uri="{9D8B030D-6E8A-4147-A177-3AD203B41FA5}">
                      <a16:colId xmlns:a16="http://schemas.microsoft.com/office/drawing/2014/main" val="347806443"/>
                    </a:ext>
                  </a:extLst>
                </a:gridCol>
              </a:tblGrid>
              <a:tr h="14947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CCT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Curriculum in AUG ‘24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340249"/>
                  </a:ext>
                </a:extLst>
              </a:tr>
              <a:tr h="8660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Before 6 August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Stay in OLD curriculum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305003"/>
                  </a:ext>
                </a:extLst>
              </a:tr>
              <a:tr h="8660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Between 6 August 2025 and 5 August 2026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OPTIONAL- can move to new curriculum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541777"/>
                  </a:ext>
                </a:extLst>
              </a:tr>
              <a:tr h="8660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After 5 August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Have to move to NEW curriculum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05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9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998869" y="198254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7 Domains in CURRICULUM 2024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1879600" y="1556792"/>
            <a:ext cx="7772400" cy="5588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dirty="0">
                <a:solidFill>
                  <a:srgbClr val="47B3BC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CF5B58-E387-3C40-B257-82B67C255EBB}"/>
              </a:ext>
            </a:extLst>
          </p:cNvPr>
          <p:cNvGraphicFramePr/>
          <p:nvPr/>
        </p:nvGraphicFramePr>
        <p:xfrm>
          <a:off x="1431851" y="17585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FE905B1-BACA-FB4F-A86E-F7759771C559}"/>
              </a:ext>
            </a:extLst>
          </p:cNvPr>
          <p:cNvSpPr/>
          <p:nvPr/>
        </p:nvSpPr>
        <p:spPr>
          <a:xfrm rot="5400000">
            <a:off x="6944474" y="2379894"/>
            <a:ext cx="3808919" cy="2821226"/>
          </a:xfrm>
          <a:prstGeom prst="wedgeRoundRectCallout">
            <a:avLst>
              <a:gd name="adj1" fmla="val -45038"/>
              <a:gd name="adj2" fmla="val 74765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EED35-9838-7749-91ED-C490A6211188}"/>
              </a:ext>
            </a:extLst>
          </p:cNvPr>
          <p:cNvSpPr txBox="1"/>
          <p:nvPr/>
        </p:nvSpPr>
        <p:spPr>
          <a:xfrm>
            <a:off x="7570999" y="2027438"/>
            <a:ext cx="255587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TWELVE Special Interest Areas (SIAs)</a:t>
            </a:r>
          </a:p>
          <a:p>
            <a:pPr algn="ctr"/>
            <a:endParaRPr lang="en-GB" sz="14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 err="1"/>
              <a:t>Oculoplastics</a:t>
            </a:r>
            <a:r>
              <a:rPr lang="en-GB" sz="1300" b="1" dirty="0"/>
              <a:t> and Orbit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Cornea and Ocular Surface Disease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Cataract Surgery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Glaucoma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Uveitis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Medical Retina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Vitreoretinal Surgery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Ocular Motility</a:t>
            </a:r>
            <a:r>
              <a:rPr lang="en-GB" sz="13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Neuro-ophthalmology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Paediatric Ophthalmology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Urgent Eye Care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Community Ophthalmology</a:t>
            </a:r>
            <a:r>
              <a:rPr lang="en-GB" sz="1300" dirty="0"/>
              <a:t>  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1161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Progress to Level 2 in Aug 2024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1627945"/>
            <a:ext cx="932523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full-time ST2 by August 2024 = Completion of Level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 1 in ARCP 2024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adverse outcome has been awarded previously, it should be discussed on an individual basis with the TPD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Includes passing </a:t>
            </a:r>
            <a:r>
              <a:rPr lang="en-GB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FRCOphth</a:t>
            </a: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 Part 1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If any trainee</a:t>
            </a: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 wishes to progress to Level 2 before completing ST2, transition checklists for Level 1 (all domains) need to be completed and signed off by ES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Progress to Level 3 in Aug 2024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1627945"/>
            <a:ext cx="925109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full-time ST3 by August 2024 = Completion of Level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 1 in ARCP 2024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adverse outcome has been awarded previously, it should be discussed on an individual basis with the TPD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Includes passing Refraction Certificate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If any trainee</a:t>
            </a: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 wishes to progress to Level 3 before completing ST3, transition checklists for Level 2 (all domains) need to be completed and signed off by ES</a:t>
            </a:r>
            <a:endParaRPr lang="en-GB" b="1" dirty="0">
              <a:effectLst/>
            </a:endParaRPr>
          </a:p>
          <a:p>
            <a:pPr marL="0" indent="0">
              <a:spcAft>
                <a:spcPts val="800"/>
              </a:spcAft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Completion of Level 3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841" y="1669508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management domain- All TWELVE SIAs need to be completed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 Generic Domains (Non- patient management) need to be completed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2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FRCOphth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8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Completion of Level 3 components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0DC1-9683-C9FB-B21D-71AE2023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841" y="1669508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SIAs (except Cataract, Urgent Eye Care, Community Ophthalmology)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and be signed off for that SIA by the Clinical Supervisor in CSR 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Confirmed by Educational Supervisor 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Awarded Outcome 1 at the end of that training year in which that SIA was completed (if different outcome- individual case to be assessed by ES and TPD)</a:t>
            </a:r>
          </a:p>
          <a:p>
            <a:pPr marL="0" indent="0">
              <a:spcAft>
                <a:spcPts val="800"/>
              </a:spcAft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SIAs (Cataract, Urgent Eye Care, Community Ophthalmology)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Six Generic Domains (Non- patient management)</a:t>
            </a:r>
          </a:p>
          <a:p>
            <a:pPr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checklist to be completed by trainee</a:t>
            </a:r>
          </a:p>
          <a:p>
            <a:pPr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Signed off by Educational Supervisor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1100</Words>
  <Application>Microsoft Office PowerPoint</Application>
  <PresentationFormat>Widescreen</PresentationFormat>
  <Paragraphs>186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Lucida Grande</vt:lpstr>
      <vt:lpstr>Wingdings</vt:lpstr>
      <vt:lpstr>Office Theme</vt:lpstr>
      <vt:lpstr>PowerPoint Presentation</vt:lpstr>
      <vt:lpstr>Levels of Training</vt:lpstr>
      <vt:lpstr>Who transitions? </vt:lpstr>
      <vt:lpstr>OOP/ LTFT/ Academic trainees</vt:lpstr>
      <vt:lpstr>7 Domains in CURRICULUM 2024</vt:lpstr>
      <vt:lpstr>Progress to Level 2 in Aug 2024</vt:lpstr>
      <vt:lpstr>Progress to Level 3 in Aug 2024</vt:lpstr>
      <vt:lpstr>Completion of Level 3</vt:lpstr>
      <vt:lpstr>Completion of Level 3 components</vt:lpstr>
      <vt:lpstr>Example Case 1</vt:lpstr>
      <vt:lpstr>Example Case 2</vt:lpstr>
      <vt:lpstr>PowerPoint Presentation</vt:lpstr>
      <vt:lpstr>Tool</vt:lpstr>
      <vt:lpstr>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Vikas Chadha</dc:creator>
  <cp:lastModifiedBy>Kim Scrivener</cp:lastModifiedBy>
  <cp:revision>26</cp:revision>
  <dcterms:created xsi:type="dcterms:W3CDTF">2023-05-09T20:27:14Z</dcterms:created>
  <dcterms:modified xsi:type="dcterms:W3CDTF">2023-11-02T11:56:00Z</dcterms:modified>
</cp:coreProperties>
</file>