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53" r:id="rId2"/>
    <p:sldId id="452" r:id="rId3"/>
    <p:sldId id="451" r:id="rId4"/>
    <p:sldId id="405" r:id="rId5"/>
    <p:sldId id="444" r:id="rId6"/>
    <p:sldId id="445" r:id="rId7"/>
    <p:sldId id="446" r:id="rId8"/>
    <p:sldId id="447" r:id="rId9"/>
    <p:sldId id="408" r:id="rId10"/>
    <p:sldId id="409" r:id="rId11"/>
    <p:sldId id="448" r:id="rId12"/>
    <p:sldId id="421" r:id="rId13"/>
    <p:sldId id="449" r:id="rId14"/>
    <p:sldId id="45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7B3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310FA-110C-4019-9EF1-F7EECBA088D8}" v="7" dt="2023-10-31T20:09:35.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87619" autoAdjust="0"/>
  </p:normalViewPr>
  <p:slideViewPr>
    <p:cSldViewPr snapToGrid="0">
      <p:cViewPr varScale="1">
        <p:scale>
          <a:sx n="111" d="100"/>
          <a:sy n="111" d="100"/>
        </p:scale>
        <p:origin x="2464"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306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FAC97-01CF-42D6-92AE-E50B22831562}" type="datetimeFigureOut">
              <a:rPr lang="en-GB" smtClean="0"/>
              <a:t>31/10/2023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04B3C-ED96-4E45-80D9-1D1B7438791E}" type="slidenum">
              <a:rPr lang="en-GB" smtClean="0"/>
              <a:t>‹#›</a:t>
            </a:fld>
            <a:endParaRPr lang="en-GB" dirty="0"/>
          </a:p>
        </p:txBody>
      </p:sp>
    </p:spTree>
    <p:extLst>
      <p:ext uri="{BB962C8B-B14F-4D97-AF65-F5344CB8AC3E}">
        <p14:creationId xmlns:p14="http://schemas.microsoft.com/office/powerpoint/2010/main" val="203581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2</a:t>
            </a:fld>
            <a:endParaRPr lang="en-GB" dirty="0"/>
          </a:p>
        </p:txBody>
      </p:sp>
    </p:spTree>
    <p:extLst>
      <p:ext uri="{BB962C8B-B14F-4D97-AF65-F5344CB8AC3E}">
        <p14:creationId xmlns:p14="http://schemas.microsoft.com/office/powerpoint/2010/main" val="34383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11</a:t>
            </a:fld>
            <a:endParaRPr lang="en-GB" dirty="0"/>
          </a:p>
        </p:txBody>
      </p:sp>
    </p:spTree>
    <p:extLst>
      <p:ext uri="{BB962C8B-B14F-4D97-AF65-F5344CB8AC3E}">
        <p14:creationId xmlns:p14="http://schemas.microsoft.com/office/powerpoint/2010/main" val="176971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produced a template for scoring, but the points for each item can be adjusted, and items can be added or removed at the discretion of the TPD and the clinical supervisors. This is just an outline to help you get started on designing your own scoring system. </a:t>
            </a:r>
          </a:p>
        </p:txBody>
      </p:sp>
      <p:sp>
        <p:nvSpPr>
          <p:cNvPr id="4" name="Slide Number Placeholder 3"/>
          <p:cNvSpPr>
            <a:spLocks noGrp="1"/>
          </p:cNvSpPr>
          <p:nvPr>
            <p:ph type="sldNum" sz="quarter" idx="5"/>
          </p:nvPr>
        </p:nvSpPr>
        <p:spPr/>
        <p:txBody>
          <a:bodyPr/>
          <a:lstStyle/>
          <a:p>
            <a:fld id="{A1EAF7E5-D7ED-4FD7-A7CF-CC71C28BACB3}" type="slidenum">
              <a:rPr lang="en-GB" smtClean="0"/>
              <a:t>12</a:t>
            </a:fld>
            <a:endParaRPr lang="en-GB"/>
          </a:p>
        </p:txBody>
      </p:sp>
    </p:spTree>
    <p:extLst>
      <p:ext uri="{BB962C8B-B14F-4D97-AF65-F5344CB8AC3E}">
        <p14:creationId xmlns:p14="http://schemas.microsoft.com/office/powerpoint/2010/main" val="1889625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13</a:t>
            </a:fld>
            <a:endParaRPr lang="en-GB" dirty="0"/>
          </a:p>
        </p:txBody>
      </p:sp>
    </p:spTree>
    <p:extLst>
      <p:ext uri="{BB962C8B-B14F-4D97-AF65-F5344CB8AC3E}">
        <p14:creationId xmlns:p14="http://schemas.microsoft.com/office/powerpoint/2010/main" val="338197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14</a:t>
            </a:fld>
            <a:endParaRPr lang="en-GB" dirty="0"/>
          </a:p>
        </p:txBody>
      </p:sp>
    </p:spTree>
    <p:extLst>
      <p:ext uri="{BB962C8B-B14F-4D97-AF65-F5344CB8AC3E}">
        <p14:creationId xmlns:p14="http://schemas.microsoft.com/office/powerpoint/2010/main" val="425468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3</a:t>
            </a:fld>
            <a:endParaRPr lang="en-GB" dirty="0"/>
          </a:p>
        </p:txBody>
      </p:sp>
    </p:spTree>
    <p:extLst>
      <p:ext uri="{BB962C8B-B14F-4D97-AF65-F5344CB8AC3E}">
        <p14:creationId xmlns:p14="http://schemas.microsoft.com/office/powerpoint/2010/main" val="396139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4</a:t>
            </a:fld>
            <a:endParaRPr lang="en-GB" dirty="0"/>
          </a:p>
        </p:txBody>
      </p:sp>
    </p:spTree>
    <p:extLst>
      <p:ext uri="{BB962C8B-B14F-4D97-AF65-F5344CB8AC3E}">
        <p14:creationId xmlns:p14="http://schemas.microsoft.com/office/powerpoint/2010/main" val="293892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5</a:t>
            </a:fld>
            <a:endParaRPr lang="en-GB" dirty="0"/>
          </a:p>
        </p:txBody>
      </p:sp>
    </p:spTree>
    <p:extLst>
      <p:ext uri="{BB962C8B-B14F-4D97-AF65-F5344CB8AC3E}">
        <p14:creationId xmlns:p14="http://schemas.microsoft.com/office/powerpoint/2010/main" val="90717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6</a:t>
            </a:fld>
            <a:endParaRPr lang="en-GB" dirty="0"/>
          </a:p>
        </p:txBody>
      </p:sp>
    </p:spTree>
    <p:extLst>
      <p:ext uri="{BB962C8B-B14F-4D97-AF65-F5344CB8AC3E}">
        <p14:creationId xmlns:p14="http://schemas.microsoft.com/office/powerpoint/2010/main" val="106194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7</a:t>
            </a:fld>
            <a:endParaRPr lang="en-GB" dirty="0"/>
          </a:p>
        </p:txBody>
      </p:sp>
    </p:spTree>
    <p:extLst>
      <p:ext uri="{BB962C8B-B14F-4D97-AF65-F5344CB8AC3E}">
        <p14:creationId xmlns:p14="http://schemas.microsoft.com/office/powerpoint/2010/main" val="278113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8</a:t>
            </a:fld>
            <a:endParaRPr lang="en-GB" dirty="0"/>
          </a:p>
        </p:txBody>
      </p:sp>
    </p:spTree>
    <p:extLst>
      <p:ext uri="{BB962C8B-B14F-4D97-AF65-F5344CB8AC3E}">
        <p14:creationId xmlns:p14="http://schemas.microsoft.com/office/powerpoint/2010/main" val="188811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9</a:t>
            </a:fld>
            <a:endParaRPr lang="en-GB" dirty="0"/>
          </a:p>
        </p:txBody>
      </p:sp>
    </p:spTree>
    <p:extLst>
      <p:ext uri="{BB962C8B-B14F-4D97-AF65-F5344CB8AC3E}">
        <p14:creationId xmlns:p14="http://schemas.microsoft.com/office/powerpoint/2010/main" val="392585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10</a:t>
            </a:fld>
            <a:endParaRPr lang="en-GB" dirty="0"/>
          </a:p>
        </p:txBody>
      </p:sp>
    </p:spTree>
    <p:extLst>
      <p:ext uri="{BB962C8B-B14F-4D97-AF65-F5344CB8AC3E}">
        <p14:creationId xmlns:p14="http://schemas.microsoft.com/office/powerpoint/2010/main" val="164833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25262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148809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258780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162225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330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358817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112540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964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338212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39318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817B44-CE3D-4A27-8C7F-4372243DA4D3}" type="datetimeFigureOut">
              <a:rPr lang="en-GB" smtClean="0"/>
              <a:t>31/10/2023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149848-7CF1-4FF1-AC75-6096E4FCDD77}" type="slidenum">
              <a:rPr lang="en-GB" smtClean="0"/>
              <a:t>‹#›</a:t>
            </a:fld>
            <a:endParaRPr lang="en-GB" dirty="0"/>
          </a:p>
        </p:txBody>
      </p:sp>
    </p:spTree>
    <p:extLst>
      <p:ext uri="{BB962C8B-B14F-4D97-AF65-F5344CB8AC3E}">
        <p14:creationId xmlns:p14="http://schemas.microsoft.com/office/powerpoint/2010/main" val="63307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17B44-CE3D-4A27-8C7F-4372243DA4D3}" type="datetimeFigureOut">
              <a:rPr lang="en-GB" smtClean="0"/>
              <a:t>31/10/2023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49848-7CF1-4FF1-AC75-6096E4FCDD77}" type="slidenum">
              <a:rPr lang="en-GB" smtClean="0"/>
              <a:t>‹#›</a:t>
            </a:fld>
            <a:endParaRPr lang="en-GB" dirty="0"/>
          </a:p>
        </p:txBody>
      </p:sp>
    </p:spTree>
    <p:extLst>
      <p:ext uri="{BB962C8B-B14F-4D97-AF65-F5344CB8AC3E}">
        <p14:creationId xmlns:p14="http://schemas.microsoft.com/office/powerpoint/2010/main" val="2070021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high angle view of snow covered mountains&#10;&#10;Description automatically generated">
            <a:extLst>
              <a:ext uri="{FF2B5EF4-FFF2-40B4-BE49-F238E27FC236}">
                <a16:creationId xmlns:a16="http://schemas.microsoft.com/office/drawing/2014/main" id="{ED115D84-B8BF-C9EF-9A1B-02E576BAB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extBox 6">
            <a:extLst>
              <a:ext uri="{FF2B5EF4-FFF2-40B4-BE49-F238E27FC236}">
                <a16:creationId xmlns:a16="http://schemas.microsoft.com/office/drawing/2014/main" id="{48C7C252-1A37-E105-B5C3-7212506BED21}"/>
              </a:ext>
            </a:extLst>
          </p:cNvPr>
          <p:cNvSpPr txBox="1"/>
          <p:nvPr/>
        </p:nvSpPr>
        <p:spPr>
          <a:xfrm>
            <a:off x="2713319" y="4465670"/>
            <a:ext cx="3717364" cy="769441"/>
          </a:xfrm>
          <a:prstGeom prst="rect">
            <a:avLst/>
          </a:prstGeom>
          <a:noFill/>
        </p:spPr>
        <p:txBody>
          <a:bodyPr wrap="none" rtlCol="0">
            <a:spAutoFit/>
          </a:bodyPr>
          <a:lstStyle/>
          <a:p>
            <a:pPr algn="ctr"/>
            <a:r>
              <a:rPr lang="en-GB" sz="4400" dirty="0">
                <a:solidFill>
                  <a:srgbClr val="0000FF"/>
                </a:solidFill>
                <a:effectLst>
                  <a:outerShdw blurRad="38100" dist="38100" dir="2700000" algn="tl">
                    <a:srgbClr val="000000">
                      <a:alpha val="43137"/>
                    </a:srgbClr>
                  </a:outerShdw>
                </a:effectLst>
              </a:rPr>
              <a:t>Level 4 Training</a:t>
            </a:r>
          </a:p>
        </p:txBody>
      </p:sp>
    </p:spTree>
    <p:extLst>
      <p:ext uri="{BB962C8B-B14F-4D97-AF65-F5344CB8AC3E}">
        <p14:creationId xmlns:p14="http://schemas.microsoft.com/office/powerpoint/2010/main" val="382738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Competition for Level 4 posts</a:t>
            </a:r>
          </a:p>
        </p:txBody>
      </p:sp>
      <p:sp>
        <p:nvSpPr>
          <p:cNvPr id="14340" name="Rectangle 4"/>
          <p:cNvSpPr>
            <a:spLocks noGrp="1" noChangeArrowheads="1"/>
          </p:cNvSpPr>
          <p:nvPr>
            <p:ph idx="1"/>
          </p:nvPr>
        </p:nvSpPr>
        <p:spPr>
          <a:xfrm>
            <a:off x="726141" y="1912783"/>
            <a:ext cx="7772400" cy="4008515"/>
          </a:xfrm>
        </p:spPr>
        <p:txBody>
          <a:bodyPr>
            <a:noAutofit/>
          </a:bodyPr>
          <a:lstStyle/>
          <a:p>
            <a:r>
              <a:rPr lang="en-GB" sz="2400" dirty="0"/>
              <a:t>Not allowed to have formal interviews/ entrance examinations after start of run through training</a:t>
            </a:r>
          </a:p>
          <a:p>
            <a:r>
              <a:rPr lang="en-GB" sz="2400" dirty="0"/>
              <a:t>Need desirable entry criteria</a:t>
            </a:r>
          </a:p>
          <a:p>
            <a:pPr marL="0" indent="0">
              <a:buNone/>
            </a:pPr>
            <a:r>
              <a:rPr lang="en-GB" sz="2400" dirty="0"/>
              <a:t>	- locally decided</a:t>
            </a:r>
          </a:p>
          <a:p>
            <a:pPr marL="0" indent="0">
              <a:buNone/>
            </a:pPr>
            <a:r>
              <a:rPr lang="en-GB" sz="2400" dirty="0"/>
              <a:t>	- may have a scoring sheet</a:t>
            </a:r>
          </a:p>
          <a:p>
            <a:pPr marL="0" indent="0">
              <a:buNone/>
            </a:pPr>
            <a:r>
              <a:rPr lang="en-GB" sz="2400" dirty="0"/>
              <a:t>	- transparency is key to enable trainees to 		prepare for entry to their desired Level 4</a:t>
            </a:r>
          </a:p>
          <a:p>
            <a:r>
              <a:rPr lang="en-GB" sz="2400" dirty="0"/>
              <a:t>Local decision (clinical supervisors and TPD)</a:t>
            </a:r>
          </a:p>
          <a:p>
            <a:pPr marL="457200" lvl="1" indent="0">
              <a:buNone/>
            </a:pPr>
            <a:r>
              <a:rPr lang="en-GB" dirty="0"/>
              <a:t>	- based on e-portfolio</a:t>
            </a:r>
          </a:p>
          <a:p>
            <a:endParaRPr lang="en-US" sz="2400" dirty="0"/>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Tree>
    <p:extLst>
      <p:ext uri="{BB962C8B-B14F-4D97-AF65-F5344CB8AC3E}">
        <p14:creationId xmlns:p14="http://schemas.microsoft.com/office/powerpoint/2010/main" val="272894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Competition for Level 4 posts</a:t>
            </a:r>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FDDEA18F-2ED1-6352-9A81-9E21FBA72F6E}"/>
              </a:ext>
            </a:extLst>
          </p:cNvPr>
          <p:cNvSpPr>
            <a:spLocks noGrp="1"/>
          </p:cNvSpPr>
          <p:nvPr>
            <p:ph idx="1"/>
          </p:nvPr>
        </p:nvSpPr>
        <p:spPr>
          <a:xfrm>
            <a:off x="372140" y="1382232"/>
            <a:ext cx="8601270" cy="4794731"/>
          </a:xfrm>
        </p:spPr>
        <p:txBody>
          <a:bodyPr>
            <a:normAutofit/>
          </a:bodyPr>
          <a:lstStyle/>
          <a:p>
            <a:r>
              <a:rPr lang="en-GB" dirty="0"/>
              <a:t>There are enough Level 4 posts for everyone</a:t>
            </a:r>
          </a:p>
          <a:p>
            <a:r>
              <a:rPr lang="en-GB" dirty="0"/>
              <a:t>If there are too many applicants for an SIA, it may be possible to convert an existing post to Level 4</a:t>
            </a:r>
          </a:p>
          <a:p>
            <a:r>
              <a:rPr lang="en-GB" dirty="0"/>
              <a:t>If Level 4 expansion is impossible, there will be competitive entry:</a:t>
            </a:r>
          </a:p>
          <a:p>
            <a:pPr lvl="1"/>
            <a:r>
              <a:rPr lang="en-GB" sz="2800" dirty="0"/>
              <a:t>Clinical supervisors must have input, with oversight from TPD</a:t>
            </a:r>
          </a:p>
          <a:p>
            <a:pPr lvl="1"/>
            <a:r>
              <a:rPr lang="en-GB" sz="2800" dirty="0"/>
              <a:t>Posts must be awarded transparently, according to agreed criteria </a:t>
            </a:r>
          </a:p>
          <a:p>
            <a:pPr lvl="1"/>
            <a:r>
              <a:rPr lang="en-GB" sz="2800" dirty="0"/>
              <a:t>Assessment should be by e-portfolio scoring, similar to ST1 </a:t>
            </a:r>
          </a:p>
          <a:p>
            <a:endParaRPr lang="en-GB" sz="3200" dirty="0"/>
          </a:p>
        </p:txBody>
      </p:sp>
    </p:spTree>
    <p:extLst>
      <p:ext uri="{BB962C8B-B14F-4D97-AF65-F5344CB8AC3E}">
        <p14:creationId xmlns:p14="http://schemas.microsoft.com/office/powerpoint/2010/main" val="52094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7AAA2E-E345-2DA7-D205-4CF07E622C17}"/>
              </a:ext>
            </a:extLst>
          </p:cNvPr>
          <p:cNvSpPr>
            <a:spLocks noGrp="1"/>
          </p:cNvSpPr>
          <p:nvPr>
            <p:ph type="title"/>
          </p:nvPr>
        </p:nvSpPr>
        <p:spPr/>
        <p:txBody>
          <a:bodyPr/>
          <a:lstStyle/>
          <a:p>
            <a:r>
              <a:rPr lang="en-GB" dirty="0"/>
              <a:t>E-portfolio scoring template</a:t>
            </a:r>
          </a:p>
        </p:txBody>
      </p:sp>
      <p:graphicFrame>
        <p:nvGraphicFramePr>
          <p:cNvPr id="9" name="Content Placeholder 8">
            <a:extLst>
              <a:ext uri="{FF2B5EF4-FFF2-40B4-BE49-F238E27FC236}">
                <a16:creationId xmlns:a16="http://schemas.microsoft.com/office/drawing/2014/main" id="{8F3BA10D-4971-6F30-A803-4E6F1E04F185}"/>
              </a:ext>
            </a:extLst>
          </p:cNvPr>
          <p:cNvGraphicFramePr>
            <a:graphicFrameLocks noGrp="1"/>
          </p:cNvGraphicFramePr>
          <p:nvPr>
            <p:ph sz="half" idx="1"/>
            <p:extLst>
              <p:ext uri="{D42A27DB-BD31-4B8C-83A1-F6EECF244321}">
                <p14:modId xmlns:p14="http://schemas.microsoft.com/office/powerpoint/2010/main" val="3083482771"/>
              </p:ext>
            </p:extLst>
          </p:nvPr>
        </p:nvGraphicFramePr>
        <p:xfrm>
          <a:off x="457200" y="2057401"/>
          <a:ext cx="4038601" cy="3145416"/>
        </p:xfrm>
        <a:graphic>
          <a:graphicData uri="http://schemas.openxmlformats.org/drawingml/2006/table">
            <a:tbl>
              <a:tblPr>
                <a:tableStyleId>{5C22544A-7EE6-4342-B048-85BDC9FD1C3A}</a:tableStyleId>
              </a:tblPr>
              <a:tblGrid>
                <a:gridCol w="324712">
                  <a:extLst>
                    <a:ext uri="{9D8B030D-6E8A-4147-A177-3AD203B41FA5}">
                      <a16:colId xmlns:a16="http://schemas.microsoft.com/office/drawing/2014/main" val="3729556979"/>
                    </a:ext>
                  </a:extLst>
                </a:gridCol>
                <a:gridCol w="3064465">
                  <a:extLst>
                    <a:ext uri="{9D8B030D-6E8A-4147-A177-3AD203B41FA5}">
                      <a16:colId xmlns:a16="http://schemas.microsoft.com/office/drawing/2014/main" val="1313576089"/>
                    </a:ext>
                  </a:extLst>
                </a:gridCol>
                <a:gridCol w="324712">
                  <a:extLst>
                    <a:ext uri="{9D8B030D-6E8A-4147-A177-3AD203B41FA5}">
                      <a16:colId xmlns:a16="http://schemas.microsoft.com/office/drawing/2014/main" val="3893217005"/>
                    </a:ext>
                  </a:extLst>
                </a:gridCol>
                <a:gridCol w="324712">
                  <a:extLst>
                    <a:ext uri="{9D8B030D-6E8A-4147-A177-3AD203B41FA5}">
                      <a16:colId xmlns:a16="http://schemas.microsoft.com/office/drawing/2014/main" val="887169883"/>
                    </a:ext>
                  </a:extLst>
                </a:gridCol>
              </a:tblGrid>
              <a:tr h="118613">
                <a:tc>
                  <a:txBody>
                    <a:bodyPr/>
                    <a:lstStyle/>
                    <a:p>
                      <a:pPr algn="r"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r>
                        <a:rPr lang="en-GB" sz="800" u="none" strike="noStrike">
                          <a:effectLst/>
                        </a:rPr>
                        <a:t>Points</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r>
                        <a:rPr lang="en-GB" sz="800" u="none" strike="noStrike">
                          <a:effectLst/>
                        </a:rPr>
                        <a:t>No.</a:t>
                      </a:r>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127189223"/>
                  </a:ext>
                </a:extLst>
              </a:tr>
              <a:tr h="118613">
                <a:tc>
                  <a:txBody>
                    <a:bodyPr/>
                    <a:lstStyle/>
                    <a:p>
                      <a:pPr algn="r" fontAlgn="b"/>
                      <a:r>
                        <a:rPr lang="en-GB" sz="800" u="none" strike="noStrike">
                          <a:effectLst/>
                        </a:rPr>
                        <a:t>1</a:t>
                      </a:r>
                      <a:endParaRPr lang="en-GB" sz="800" b="1"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Higher degrees in relevant specialty</a:t>
                      </a:r>
                      <a:endParaRPr lang="en-GB" sz="800" b="1"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476635090"/>
                  </a:ext>
                </a:extLst>
              </a:tr>
              <a:tr h="118613">
                <a:tc>
                  <a:txBody>
                    <a:bodyPr/>
                    <a:lstStyle/>
                    <a:p>
                      <a:pPr algn="r" fontAlgn="b"/>
                      <a:r>
                        <a:rPr lang="en-GB" sz="800" u="none" strike="noStrike">
                          <a:effectLst/>
                        </a:rPr>
                        <a:t>a</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PhD</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FF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4134118180"/>
                  </a:ext>
                </a:extLst>
              </a:tr>
              <a:tr h="118613">
                <a:tc>
                  <a:txBody>
                    <a:bodyPr/>
                    <a:lstStyle/>
                    <a:p>
                      <a:pPr algn="r" fontAlgn="b"/>
                      <a:r>
                        <a:rPr lang="en-GB" sz="800" u="none" strike="noStrike">
                          <a:effectLst/>
                        </a:rPr>
                        <a:t>b</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MD</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FF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896290210"/>
                  </a:ext>
                </a:extLst>
              </a:tr>
              <a:tr h="118613">
                <a:tc>
                  <a:txBody>
                    <a:bodyPr/>
                    <a:lstStyle/>
                    <a:p>
                      <a:pPr algn="r" fontAlgn="b"/>
                      <a:r>
                        <a:rPr lang="en-GB" sz="800" u="none" strike="noStrike">
                          <a:effectLst/>
                        </a:rPr>
                        <a:t>c</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MSc</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1</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FF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726375630"/>
                  </a:ext>
                </a:extLst>
              </a:tr>
              <a:tr h="118613">
                <a:tc>
                  <a:txBody>
                    <a:bodyPr/>
                    <a:lstStyle/>
                    <a:p>
                      <a:pPr algn="r" fontAlgn="b"/>
                      <a:r>
                        <a:rPr lang="en-GB" sz="800" u="none" strike="noStrike">
                          <a:effectLst/>
                        </a:rPr>
                        <a:t>2</a:t>
                      </a:r>
                      <a:endParaRPr lang="en-GB" sz="800" b="1"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Subspecialty meetings</a:t>
                      </a:r>
                      <a:endParaRPr lang="en-GB" sz="800" b="1"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814637572"/>
                  </a:ext>
                </a:extLst>
              </a:tr>
              <a:tr h="118613">
                <a:tc>
                  <a:txBody>
                    <a:bodyPr/>
                    <a:lstStyle/>
                    <a:p>
                      <a:pPr algn="r" fontAlgn="b"/>
                      <a:r>
                        <a:rPr lang="en-GB" sz="800" u="none" strike="noStrike">
                          <a:effectLst/>
                        </a:rPr>
                        <a:t>a</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Oral presentation at international meeting</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221172708"/>
                  </a:ext>
                </a:extLst>
              </a:tr>
              <a:tr h="118613">
                <a:tc>
                  <a:txBody>
                    <a:bodyPr/>
                    <a:lstStyle/>
                    <a:p>
                      <a:pPr algn="r" fontAlgn="b"/>
                      <a:r>
                        <a:rPr lang="en-GB" sz="800" u="none" strike="noStrike">
                          <a:effectLst/>
                        </a:rPr>
                        <a:t>b</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Poster presentation at international meeting</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794746523"/>
                  </a:ext>
                </a:extLst>
              </a:tr>
              <a:tr h="118613">
                <a:tc>
                  <a:txBody>
                    <a:bodyPr/>
                    <a:lstStyle/>
                    <a:p>
                      <a:pPr algn="r" fontAlgn="b"/>
                      <a:r>
                        <a:rPr lang="en-GB" sz="800" u="none" strike="noStrike">
                          <a:effectLst/>
                        </a:rPr>
                        <a:t>c</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Oral presentation at national meeting</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606536032"/>
                  </a:ext>
                </a:extLst>
              </a:tr>
              <a:tr h="118613">
                <a:tc>
                  <a:txBody>
                    <a:bodyPr/>
                    <a:lstStyle/>
                    <a:p>
                      <a:pPr algn="r" fontAlgn="b"/>
                      <a:r>
                        <a:rPr lang="en-GB" sz="800" u="none" strike="noStrike">
                          <a:effectLst/>
                        </a:rPr>
                        <a:t>d</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Poster presentation at national meeting</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035177814"/>
                  </a:ext>
                </a:extLst>
              </a:tr>
              <a:tr h="118613">
                <a:tc>
                  <a:txBody>
                    <a:bodyPr/>
                    <a:lstStyle/>
                    <a:p>
                      <a:pPr algn="r" fontAlgn="b"/>
                      <a:r>
                        <a:rPr lang="en-GB" sz="800" u="none" strike="noStrike">
                          <a:effectLst/>
                        </a:rPr>
                        <a:t>e</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Oral presentation at regional meeting</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965361215"/>
                  </a:ext>
                </a:extLst>
              </a:tr>
              <a:tr h="118613">
                <a:tc>
                  <a:txBody>
                    <a:bodyPr/>
                    <a:lstStyle/>
                    <a:p>
                      <a:pPr algn="r" fontAlgn="b"/>
                      <a:r>
                        <a:rPr lang="en-GB" sz="800" u="none" strike="noStrike">
                          <a:effectLst/>
                        </a:rPr>
                        <a:t>f</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Poster presentation at regional meeting</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1</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305787329"/>
                  </a:ext>
                </a:extLst>
              </a:tr>
              <a:tr h="118613">
                <a:tc>
                  <a:txBody>
                    <a:bodyPr/>
                    <a:lstStyle/>
                    <a:p>
                      <a:pPr algn="r" fontAlgn="b"/>
                      <a:r>
                        <a:rPr lang="en-GB" sz="800" u="none" strike="noStrike">
                          <a:effectLst/>
                        </a:rPr>
                        <a:t>g</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Attendance at subspecialty meetings</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1</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042368475"/>
                  </a:ext>
                </a:extLst>
              </a:tr>
              <a:tr h="118613">
                <a:tc>
                  <a:txBody>
                    <a:bodyPr/>
                    <a:lstStyle/>
                    <a:p>
                      <a:pPr algn="r" fontAlgn="b"/>
                      <a:r>
                        <a:rPr lang="en-GB" sz="800" u="none" strike="noStrike">
                          <a:effectLst/>
                        </a:rPr>
                        <a:t>3</a:t>
                      </a:r>
                      <a:endParaRPr lang="en-GB" sz="800" b="1"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Organisation of subspecialty meeting</a:t>
                      </a:r>
                      <a:endParaRPr lang="en-GB" sz="800" b="1"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1668576535"/>
                  </a:ext>
                </a:extLst>
              </a:tr>
              <a:tr h="118613">
                <a:tc>
                  <a:txBody>
                    <a:bodyPr/>
                    <a:lstStyle/>
                    <a:p>
                      <a:pPr algn="r" fontAlgn="b"/>
                      <a:r>
                        <a:rPr lang="en-GB" sz="800" u="none" strike="noStrike">
                          <a:effectLst/>
                        </a:rPr>
                        <a:t>a</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dirty="0">
                          <a:effectLst/>
                        </a:rPr>
                        <a:t>National</a:t>
                      </a:r>
                      <a:endParaRPr lang="en-GB" sz="800" b="0" i="0" u="none" strike="noStrike" dirty="0">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63441719"/>
                  </a:ext>
                </a:extLst>
              </a:tr>
              <a:tr h="118613">
                <a:tc>
                  <a:txBody>
                    <a:bodyPr/>
                    <a:lstStyle/>
                    <a:p>
                      <a:pPr algn="r" fontAlgn="b"/>
                      <a:r>
                        <a:rPr lang="en-GB" sz="800" u="none" strike="noStrike">
                          <a:effectLst/>
                        </a:rPr>
                        <a:t>b</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Regional</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542904161"/>
                  </a:ext>
                </a:extLst>
              </a:tr>
              <a:tr h="118613">
                <a:tc>
                  <a:txBody>
                    <a:bodyPr/>
                    <a:lstStyle/>
                    <a:p>
                      <a:pPr algn="r" fontAlgn="b"/>
                      <a:r>
                        <a:rPr lang="en-GB" sz="800" u="none" strike="noStrike">
                          <a:effectLst/>
                        </a:rPr>
                        <a:t>c</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Local</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413087841"/>
                  </a:ext>
                </a:extLst>
              </a:tr>
              <a:tr h="227621">
                <a:tc>
                  <a:txBody>
                    <a:bodyPr/>
                    <a:lstStyle/>
                    <a:p>
                      <a:pPr algn="r" fontAlgn="b"/>
                      <a:r>
                        <a:rPr lang="en-GB" sz="800" u="none" strike="noStrike">
                          <a:effectLst/>
                        </a:rPr>
                        <a:t>4</a:t>
                      </a:r>
                      <a:endParaRPr lang="en-GB" sz="800" b="1"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Publication in subspecialty journal, or subspecialty article in general journal (Eye, BJO etc)</a:t>
                      </a:r>
                      <a:endParaRPr lang="en-GB" sz="800" b="1"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658798251"/>
                  </a:ext>
                </a:extLst>
              </a:tr>
              <a:tr h="118613">
                <a:tc>
                  <a:txBody>
                    <a:bodyPr/>
                    <a:lstStyle/>
                    <a:p>
                      <a:pPr algn="r" fontAlgn="b"/>
                      <a:r>
                        <a:rPr lang="en-GB" sz="800" u="none" strike="noStrike">
                          <a:effectLst/>
                        </a:rPr>
                        <a:t>a</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Paper – first named author</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826115857"/>
                  </a:ext>
                </a:extLst>
              </a:tr>
              <a:tr h="118613">
                <a:tc>
                  <a:txBody>
                    <a:bodyPr/>
                    <a:lstStyle/>
                    <a:p>
                      <a:pPr algn="r" fontAlgn="b"/>
                      <a:r>
                        <a:rPr lang="en-GB" sz="800" u="none" strike="noStrike">
                          <a:effectLst/>
                        </a:rPr>
                        <a:t>b</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Paper – authorship in first 3 named authors</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340037523"/>
                  </a:ext>
                </a:extLst>
              </a:tr>
              <a:tr h="118613">
                <a:tc>
                  <a:txBody>
                    <a:bodyPr/>
                    <a:lstStyle/>
                    <a:p>
                      <a:pPr algn="r" fontAlgn="b"/>
                      <a:r>
                        <a:rPr lang="en-GB" sz="800" u="none" strike="noStrike">
                          <a:effectLst/>
                        </a:rPr>
                        <a:t>c</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Review/invited article</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628364596"/>
                  </a:ext>
                </a:extLst>
              </a:tr>
              <a:tr h="118613">
                <a:tc>
                  <a:txBody>
                    <a:bodyPr/>
                    <a:lstStyle/>
                    <a:p>
                      <a:pPr algn="r" fontAlgn="b"/>
                      <a:r>
                        <a:rPr lang="en-GB" sz="800" u="none" strike="noStrike">
                          <a:effectLst/>
                        </a:rPr>
                        <a:t>d</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Book chapter</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012697263"/>
                  </a:ext>
                </a:extLst>
              </a:tr>
              <a:tr h="118613">
                <a:tc>
                  <a:txBody>
                    <a:bodyPr/>
                    <a:lstStyle/>
                    <a:p>
                      <a:pPr algn="r" fontAlgn="b"/>
                      <a:r>
                        <a:rPr lang="en-GB" sz="800" u="none" strike="noStrike">
                          <a:effectLst/>
                        </a:rPr>
                        <a:t>e</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Case report</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4066424887"/>
                  </a:ext>
                </a:extLst>
              </a:tr>
              <a:tr h="118613">
                <a:tc>
                  <a:txBody>
                    <a:bodyPr/>
                    <a:lstStyle/>
                    <a:p>
                      <a:pPr algn="r" fontAlgn="b"/>
                      <a:r>
                        <a:rPr lang="en-GB" sz="800" u="none" strike="noStrike">
                          <a:effectLst/>
                        </a:rPr>
                        <a:t>f</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dirty="0">
                          <a:effectLst/>
                        </a:rPr>
                        <a:t>Contribution of data to national study groups</a:t>
                      </a:r>
                      <a:endParaRPr lang="en-GB" sz="800" b="0" i="0" u="none" strike="noStrike" dirty="0">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1</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dirty="0">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737555051"/>
                  </a:ext>
                </a:extLst>
              </a:tr>
            </a:tbl>
          </a:graphicData>
        </a:graphic>
      </p:graphicFrame>
      <p:graphicFrame>
        <p:nvGraphicFramePr>
          <p:cNvPr id="10" name="Content Placeholder 9">
            <a:extLst>
              <a:ext uri="{FF2B5EF4-FFF2-40B4-BE49-F238E27FC236}">
                <a16:creationId xmlns:a16="http://schemas.microsoft.com/office/drawing/2014/main" id="{FF972821-ED47-7D12-9F98-1284C5547388}"/>
              </a:ext>
            </a:extLst>
          </p:cNvPr>
          <p:cNvGraphicFramePr>
            <a:graphicFrameLocks noGrp="1"/>
          </p:cNvGraphicFramePr>
          <p:nvPr>
            <p:ph sz="half" idx="2"/>
            <p:extLst>
              <p:ext uri="{D42A27DB-BD31-4B8C-83A1-F6EECF244321}">
                <p14:modId xmlns:p14="http://schemas.microsoft.com/office/powerpoint/2010/main" val="29752548"/>
              </p:ext>
            </p:extLst>
          </p:nvPr>
        </p:nvGraphicFramePr>
        <p:xfrm>
          <a:off x="4648200" y="2057401"/>
          <a:ext cx="4038602" cy="3011319"/>
        </p:xfrm>
        <a:graphic>
          <a:graphicData uri="http://schemas.openxmlformats.org/drawingml/2006/table">
            <a:tbl>
              <a:tblPr>
                <a:tableStyleId>{5C22544A-7EE6-4342-B048-85BDC9FD1C3A}</a:tableStyleId>
              </a:tblPr>
              <a:tblGrid>
                <a:gridCol w="324712">
                  <a:extLst>
                    <a:ext uri="{9D8B030D-6E8A-4147-A177-3AD203B41FA5}">
                      <a16:colId xmlns:a16="http://schemas.microsoft.com/office/drawing/2014/main" val="1103225445"/>
                    </a:ext>
                  </a:extLst>
                </a:gridCol>
                <a:gridCol w="3064466">
                  <a:extLst>
                    <a:ext uri="{9D8B030D-6E8A-4147-A177-3AD203B41FA5}">
                      <a16:colId xmlns:a16="http://schemas.microsoft.com/office/drawing/2014/main" val="1898436665"/>
                    </a:ext>
                  </a:extLst>
                </a:gridCol>
                <a:gridCol w="324712">
                  <a:extLst>
                    <a:ext uri="{9D8B030D-6E8A-4147-A177-3AD203B41FA5}">
                      <a16:colId xmlns:a16="http://schemas.microsoft.com/office/drawing/2014/main" val="1476838268"/>
                    </a:ext>
                  </a:extLst>
                </a:gridCol>
                <a:gridCol w="324712">
                  <a:extLst>
                    <a:ext uri="{9D8B030D-6E8A-4147-A177-3AD203B41FA5}">
                      <a16:colId xmlns:a16="http://schemas.microsoft.com/office/drawing/2014/main" val="2247688302"/>
                    </a:ext>
                  </a:extLst>
                </a:gridCol>
              </a:tblGrid>
              <a:tr h="124121">
                <a:tc>
                  <a:txBody>
                    <a:bodyPr/>
                    <a:lstStyle/>
                    <a:p>
                      <a:pPr algn="r"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r>
                        <a:rPr lang="en-GB" sz="800" u="none" strike="noStrike">
                          <a:effectLst/>
                        </a:rPr>
                        <a:t>Points</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r>
                        <a:rPr lang="en-GB" sz="800" u="none" strike="noStrike">
                          <a:effectLst/>
                        </a:rPr>
                        <a:t>No.</a:t>
                      </a:r>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1416529808"/>
                  </a:ext>
                </a:extLst>
              </a:tr>
              <a:tr h="124121">
                <a:tc>
                  <a:txBody>
                    <a:bodyPr/>
                    <a:lstStyle/>
                    <a:p>
                      <a:pPr algn="r" fontAlgn="b"/>
                      <a:r>
                        <a:rPr lang="en-GB" sz="800" u="none" strike="noStrike">
                          <a:effectLst/>
                        </a:rPr>
                        <a:t>5</a:t>
                      </a:r>
                      <a:endParaRPr lang="en-GB" sz="800" b="1"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Audit/quality improvement within subspecialty</a:t>
                      </a:r>
                      <a:endParaRPr lang="en-GB" sz="800" b="1"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346960798"/>
                  </a:ext>
                </a:extLst>
              </a:tr>
              <a:tr h="124121">
                <a:tc>
                  <a:txBody>
                    <a:bodyPr/>
                    <a:lstStyle/>
                    <a:p>
                      <a:pPr algn="r" fontAlgn="b"/>
                      <a:r>
                        <a:rPr lang="en-GB" sz="800" u="none" strike="noStrike">
                          <a:effectLst/>
                        </a:rPr>
                        <a:t>a</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Audit/QI lead with demonstrable change in practice – published</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635452484"/>
                  </a:ext>
                </a:extLst>
              </a:tr>
              <a:tr h="124121">
                <a:tc>
                  <a:txBody>
                    <a:bodyPr/>
                    <a:lstStyle/>
                    <a:p>
                      <a:pPr algn="r" fontAlgn="b"/>
                      <a:r>
                        <a:rPr lang="en-GB" sz="800" u="none" strike="noStrike">
                          <a:effectLst/>
                        </a:rPr>
                        <a:t>b</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Audit/QI lead with demonstrable change in practice – presented</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808538547"/>
                  </a:ext>
                </a:extLst>
              </a:tr>
              <a:tr h="124121">
                <a:tc>
                  <a:txBody>
                    <a:bodyPr/>
                    <a:lstStyle/>
                    <a:p>
                      <a:pPr algn="r" fontAlgn="b"/>
                      <a:r>
                        <a:rPr lang="en-GB" sz="800" u="none" strike="noStrike">
                          <a:effectLst/>
                        </a:rPr>
                        <a:t>c</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Audit/QI lead with no demonstrable change in practice – presented</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1016355728"/>
                  </a:ext>
                </a:extLst>
              </a:tr>
              <a:tr h="124121">
                <a:tc>
                  <a:txBody>
                    <a:bodyPr/>
                    <a:lstStyle/>
                    <a:p>
                      <a:pPr algn="r" fontAlgn="b"/>
                      <a:r>
                        <a:rPr lang="en-GB" sz="800" u="none" strike="noStrike">
                          <a:effectLst/>
                        </a:rPr>
                        <a:t>d</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Involvement in audit</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117012839"/>
                  </a:ext>
                </a:extLst>
              </a:tr>
              <a:tr h="124121">
                <a:tc>
                  <a:txBody>
                    <a:bodyPr/>
                    <a:lstStyle/>
                    <a:p>
                      <a:pPr algn="r" fontAlgn="b"/>
                      <a:r>
                        <a:rPr lang="en-GB" sz="800" u="none" strike="noStrike">
                          <a:effectLst/>
                        </a:rPr>
                        <a:t>6</a:t>
                      </a:r>
                      <a:endParaRPr lang="en-GB" sz="800" b="1"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Simulation</a:t>
                      </a:r>
                      <a:endParaRPr lang="en-GB" sz="800" b="1"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208608959"/>
                  </a:ext>
                </a:extLst>
              </a:tr>
              <a:tr h="124121">
                <a:tc>
                  <a:txBody>
                    <a:bodyPr/>
                    <a:lstStyle/>
                    <a:p>
                      <a:pPr algn="r" fontAlgn="b"/>
                      <a:r>
                        <a:rPr lang="en-GB" sz="800" u="none" strike="noStrike">
                          <a:effectLst/>
                        </a:rPr>
                        <a:t>a</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Completion of relevant simulation module/course, with documented acceptable outcomes </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1857842760"/>
                  </a:ext>
                </a:extLst>
              </a:tr>
              <a:tr h="124121">
                <a:tc>
                  <a:txBody>
                    <a:bodyPr/>
                    <a:lstStyle/>
                    <a:p>
                      <a:pPr algn="r" fontAlgn="b"/>
                      <a:r>
                        <a:rPr lang="en-GB" sz="800" u="none" strike="noStrike">
                          <a:effectLst/>
                        </a:rPr>
                        <a:t>b</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Personal use of simulation to enhance relevant surgical skills</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1</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353450467"/>
                  </a:ext>
                </a:extLst>
              </a:tr>
              <a:tr h="124121">
                <a:tc>
                  <a:txBody>
                    <a:bodyPr/>
                    <a:lstStyle/>
                    <a:p>
                      <a:pPr algn="r" fontAlgn="b"/>
                      <a:r>
                        <a:rPr lang="en-GB" sz="800" u="none" strike="noStrike">
                          <a:effectLst/>
                        </a:rPr>
                        <a:t>7</a:t>
                      </a:r>
                      <a:endParaRPr lang="en-GB" sz="800" b="1"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Teaching (must have feedback to demonstrate effective teaching/training)</a:t>
                      </a:r>
                      <a:endParaRPr lang="en-GB" sz="800" b="1"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1930011576"/>
                  </a:ext>
                </a:extLst>
              </a:tr>
              <a:tr h="124121">
                <a:tc>
                  <a:txBody>
                    <a:bodyPr/>
                    <a:lstStyle/>
                    <a:p>
                      <a:pPr algn="r" fontAlgn="b"/>
                      <a:r>
                        <a:rPr lang="en-GB" sz="800" u="none" strike="noStrike">
                          <a:effectLst/>
                        </a:rPr>
                        <a:t>a</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Delivery of subspecialty teaching sessions</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687372861"/>
                  </a:ext>
                </a:extLst>
              </a:tr>
              <a:tr h="124121">
                <a:tc>
                  <a:txBody>
                    <a:bodyPr/>
                    <a:lstStyle/>
                    <a:p>
                      <a:pPr algn="r" fontAlgn="b"/>
                      <a:r>
                        <a:rPr lang="en-GB" sz="800" u="none" strike="noStrike">
                          <a:effectLst/>
                        </a:rPr>
                        <a:t>b</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Authorship of relevant e-learning module</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4291415665"/>
                  </a:ext>
                </a:extLst>
              </a:tr>
              <a:tr h="124121">
                <a:tc>
                  <a:txBody>
                    <a:bodyPr/>
                    <a:lstStyle/>
                    <a:p>
                      <a:pPr algn="r" fontAlgn="b"/>
                      <a:r>
                        <a:rPr lang="en-GB" sz="800" u="none" strike="noStrike">
                          <a:effectLst/>
                        </a:rPr>
                        <a:t>c</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Supervision of junior trainees in surgery</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504887880"/>
                  </a:ext>
                </a:extLst>
              </a:tr>
              <a:tr h="124121">
                <a:tc>
                  <a:txBody>
                    <a:bodyPr/>
                    <a:lstStyle/>
                    <a:p>
                      <a:pPr algn="r" fontAlgn="b"/>
                      <a:r>
                        <a:rPr lang="en-GB" sz="800" u="none" strike="noStrike">
                          <a:effectLst/>
                        </a:rPr>
                        <a:t>d</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Delivery of dry/wet lab to peers</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4055306320"/>
                  </a:ext>
                </a:extLst>
              </a:tr>
              <a:tr h="124121">
                <a:tc>
                  <a:txBody>
                    <a:bodyPr/>
                    <a:lstStyle/>
                    <a:p>
                      <a:pPr algn="r" fontAlgn="b"/>
                      <a:r>
                        <a:rPr lang="en-GB" sz="800" u="none" strike="noStrike">
                          <a:effectLst/>
                        </a:rPr>
                        <a:t>e</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Formal teaching of medical students/AHP/other medical staff</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551029888"/>
                  </a:ext>
                </a:extLst>
              </a:tr>
              <a:tr h="124121">
                <a:tc>
                  <a:txBody>
                    <a:bodyPr/>
                    <a:lstStyle/>
                    <a:p>
                      <a:pPr algn="r" fontAlgn="b"/>
                      <a:r>
                        <a:rPr lang="en-GB" sz="800" u="none" strike="noStrike">
                          <a:effectLst/>
                        </a:rPr>
                        <a:t>f</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Attendance at TTT course</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1</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3939140562"/>
                  </a:ext>
                </a:extLst>
              </a:tr>
              <a:tr h="124121">
                <a:tc>
                  <a:txBody>
                    <a:bodyPr/>
                    <a:lstStyle/>
                    <a:p>
                      <a:pPr algn="r" fontAlgn="b"/>
                      <a:r>
                        <a:rPr lang="en-GB" sz="800" u="none" strike="noStrike">
                          <a:effectLst/>
                        </a:rPr>
                        <a:t>g</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Teaching qualification (e.g. certificate, diploma, MSc)</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r" fontAlgn="b"/>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1800273185"/>
                  </a:ext>
                </a:extLst>
              </a:tr>
              <a:tr h="124121">
                <a:tc>
                  <a:txBody>
                    <a:bodyPr/>
                    <a:lstStyle/>
                    <a:p>
                      <a:pPr algn="r" fontAlgn="b"/>
                      <a:r>
                        <a:rPr lang="en-GB" sz="800" u="none" strike="noStrike">
                          <a:effectLst/>
                        </a:rPr>
                        <a:t>8</a:t>
                      </a:r>
                      <a:endParaRPr lang="en-GB" sz="800" b="1"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Other (indicating knowledge of, and commitment to, the SIA)</a:t>
                      </a:r>
                      <a:endParaRPr lang="en-GB" sz="800" b="1"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768410844"/>
                  </a:ext>
                </a:extLst>
              </a:tr>
              <a:tr h="124121">
                <a:tc>
                  <a:txBody>
                    <a:bodyPr/>
                    <a:lstStyle/>
                    <a:p>
                      <a:pPr algn="r"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Attendance at subspecialty clinics/ theatre lists over and above timetable requirements</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777702791"/>
                  </a:ext>
                </a:extLst>
              </a:tr>
              <a:tr h="124121">
                <a:tc>
                  <a:txBody>
                    <a:bodyPr/>
                    <a:lstStyle/>
                    <a:p>
                      <a:pPr algn="r"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a:effectLst/>
                        </a:rPr>
                        <a:t>Attendance at subspecialty teaching sessions</a:t>
                      </a:r>
                      <a:endParaRPr lang="en-GB" sz="800" b="0" i="0" u="none" strike="noStrike">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2315072140"/>
                  </a:ext>
                </a:extLst>
              </a:tr>
              <a:tr h="124121">
                <a:tc>
                  <a:txBody>
                    <a:bodyPr/>
                    <a:lstStyle/>
                    <a:p>
                      <a:pPr algn="r"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ctr"/>
                      <a:r>
                        <a:rPr lang="en-GB" sz="800" u="none" strike="noStrike" dirty="0">
                          <a:effectLst/>
                        </a:rPr>
                        <a:t>Any other activity demonstrating commitment</a:t>
                      </a:r>
                      <a:endParaRPr lang="en-GB" sz="800" b="0" i="0" u="none" strike="noStrike" dirty="0">
                        <a:solidFill>
                          <a:srgbClr val="000000"/>
                        </a:solidFill>
                        <a:effectLst/>
                        <a:latin typeface="Calibri" panose="020F0502020204030204" pitchFamily="34" charset="0"/>
                      </a:endParaRPr>
                    </a:p>
                  </a:txBody>
                  <a:tcPr marL="4059" marR="4059" marT="4059" marB="0" anchor="ctr"/>
                </a:tc>
                <a:tc>
                  <a:txBody>
                    <a:bodyPr/>
                    <a:lstStyle/>
                    <a:p>
                      <a:pPr algn="l" fontAlgn="b"/>
                      <a:endParaRPr lang="en-GB" sz="800" b="0" i="0" u="none" strike="noStrike">
                        <a:solidFill>
                          <a:srgbClr val="000000"/>
                        </a:solidFill>
                        <a:effectLst/>
                        <a:latin typeface="Calibri" panose="020F0502020204030204" pitchFamily="34" charset="0"/>
                      </a:endParaRPr>
                    </a:p>
                  </a:txBody>
                  <a:tcPr marL="4059" marR="4059" marT="4059" marB="0" anchor="b"/>
                </a:tc>
                <a:tc>
                  <a:txBody>
                    <a:bodyPr/>
                    <a:lstStyle/>
                    <a:p>
                      <a:pPr algn="l" fontAlgn="b"/>
                      <a:endParaRPr lang="en-GB" sz="800" b="0" i="0" u="none" strike="noStrike" dirty="0">
                        <a:solidFill>
                          <a:srgbClr val="000000"/>
                        </a:solidFill>
                        <a:effectLst/>
                        <a:latin typeface="Calibri" panose="020F0502020204030204" pitchFamily="34" charset="0"/>
                      </a:endParaRPr>
                    </a:p>
                  </a:txBody>
                  <a:tcPr marL="4059" marR="4059" marT="4059" marB="0" anchor="b"/>
                </a:tc>
                <a:extLst>
                  <a:ext uri="{0D108BD9-81ED-4DB2-BD59-A6C34878D82A}">
                    <a16:rowId xmlns:a16="http://schemas.microsoft.com/office/drawing/2014/main" val="1104035532"/>
                  </a:ext>
                </a:extLst>
              </a:tr>
            </a:tbl>
          </a:graphicData>
        </a:graphic>
      </p:graphicFrame>
    </p:spTree>
    <p:extLst>
      <p:ext uri="{BB962C8B-B14F-4D97-AF65-F5344CB8AC3E}">
        <p14:creationId xmlns:p14="http://schemas.microsoft.com/office/powerpoint/2010/main" val="198771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vert="horz" lIns="91440" tIns="45720" rIns="91440" bIns="45720" rtlCol="0" anchor="ctr">
            <a:normAutofit/>
          </a:bodyPr>
          <a:lstStyle/>
          <a:p>
            <a:r>
              <a:rPr lang="en-GB" sz="3200" dirty="0">
                <a:solidFill>
                  <a:srgbClr val="FFFFFF"/>
                </a:solidFill>
                <a:latin typeface="Lucida Grande"/>
                <a:cs typeface="Arial" panose="020B0604020202020204" pitchFamily="34" charset="0"/>
              </a:rPr>
              <a:t>AMTF / Post CCT fellowships</a:t>
            </a:r>
            <a:endParaRPr lang="en-US" altLang="en-US" sz="3200" dirty="0">
              <a:solidFill>
                <a:srgbClr val="FFFFFF"/>
              </a:solidFill>
              <a:latin typeface="Lucida Grande"/>
              <a:cs typeface="Arial" panose="020B0604020202020204" pitchFamily="34" charset="0"/>
              <a:sym typeface="Helvetica Neue" charset="0"/>
            </a:endParaRPr>
          </a:p>
        </p:txBody>
      </p:sp>
      <p:sp>
        <p:nvSpPr>
          <p:cNvPr id="14340" name="Rectangle 4"/>
          <p:cNvSpPr>
            <a:spLocks noGrp="1" noChangeArrowheads="1"/>
          </p:cNvSpPr>
          <p:nvPr>
            <p:ph idx="1"/>
          </p:nvPr>
        </p:nvSpPr>
        <p:spPr>
          <a:xfrm>
            <a:off x="726140" y="1244009"/>
            <a:ext cx="8247269" cy="4986670"/>
          </a:xfrm>
        </p:spPr>
        <p:txBody>
          <a:bodyPr>
            <a:noAutofit/>
          </a:bodyPr>
          <a:lstStyle/>
          <a:p>
            <a:r>
              <a:rPr lang="en-GB" dirty="0"/>
              <a:t>Funded by Trust/Health Board</a:t>
            </a:r>
          </a:p>
          <a:p>
            <a:pPr lvl="1"/>
            <a:r>
              <a:rPr lang="en-GB" dirty="0"/>
              <a:t>Not overseen by RCOphth, unaffected by Curriculum 2024</a:t>
            </a:r>
          </a:p>
          <a:p>
            <a:pPr lvl="1"/>
            <a:r>
              <a:rPr lang="en-GB" dirty="0"/>
              <a:t>No study leave funding</a:t>
            </a:r>
          </a:p>
          <a:p>
            <a:r>
              <a:rPr lang="en-GB" dirty="0"/>
              <a:t>Most UK trainees will do Level 4 rather than AMTF</a:t>
            </a:r>
          </a:p>
          <a:p>
            <a:pPr lvl="1"/>
            <a:r>
              <a:rPr lang="en-GB" dirty="0"/>
              <a:t>Still have a role for </a:t>
            </a:r>
          </a:p>
          <a:p>
            <a:pPr lvl="2"/>
            <a:r>
              <a:rPr lang="en-GB" dirty="0"/>
              <a:t>Sub-specialist experience</a:t>
            </a:r>
          </a:p>
          <a:p>
            <a:pPr lvl="2"/>
            <a:r>
              <a:rPr lang="en-GB" dirty="0"/>
              <a:t>3</a:t>
            </a:r>
            <a:r>
              <a:rPr lang="en-GB" baseline="30000" dirty="0"/>
              <a:t>rd</a:t>
            </a:r>
            <a:r>
              <a:rPr lang="en-GB" dirty="0"/>
              <a:t> SIA – e.g. </a:t>
            </a:r>
            <a:r>
              <a:rPr lang="en-GB" dirty="0" err="1"/>
              <a:t>paeds</a:t>
            </a:r>
            <a:r>
              <a:rPr lang="en-GB" dirty="0"/>
              <a:t> &amp; adult strabismus</a:t>
            </a:r>
          </a:p>
          <a:p>
            <a:r>
              <a:rPr lang="en-GB" dirty="0"/>
              <a:t>Overseas fellows – </a:t>
            </a:r>
            <a:r>
              <a:rPr lang="en-GB" dirty="0" err="1"/>
              <a:t>esp</a:t>
            </a:r>
            <a:r>
              <a:rPr lang="en-GB" dirty="0"/>
              <a:t> EU</a:t>
            </a:r>
          </a:p>
          <a:p>
            <a:r>
              <a:rPr lang="en-GB" dirty="0"/>
              <a:t>If limited learning opportunities, priority is Level 4 training</a:t>
            </a:r>
          </a:p>
          <a:p>
            <a:pPr marL="0" indent="0">
              <a:buNone/>
            </a:pPr>
            <a:endParaRPr lang="en-US" sz="2400" dirty="0"/>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Tree>
    <p:extLst>
      <p:ext uri="{BB962C8B-B14F-4D97-AF65-F5344CB8AC3E}">
        <p14:creationId xmlns:p14="http://schemas.microsoft.com/office/powerpoint/2010/main" val="260329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vert="horz" lIns="91440" tIns="45720" rIns="91440" bIns="45720" rtlCol="0" anchor="ctr">
            <a:normAutofit/>
          </a:bodyPr>
          <a:lstStyle/>
          <a:p>
            <a:r>
              <a:rPr lang="en-GB" sz="3200" dirty="0">
                <a:solidFill>
                  <a:srgbClr val="FFFFFF"/>
                </a:solidFill>
                <a:latin typeface="Lucida Grande"/>
                <a:cs typeface="Arial" panose="020B0604020202020204" pitchFamily="34" charset="0"/>
              </a:rPr>
              <a:t>Indicative timelines</a:t>
            </a:r>
            <a:endParaRPr lang="en-US" altLang="en-US" sz="3200" dirty="0">
              <a:solidFill>
                <a:srgbClr val="FFFFFF"/>
              </a:solidFill>
              <a:latin typeface="Lucida Grande"/>
              <a:cs typeface="Arial" panose="020B0604020202020204" pitchFamily="34" charset="0"/>
              <a:sym typeface="Helvetica Neue" charset="0"/>
            </a:endParaRPr>
          </a:p>
        </p:txBody>
      </p:sp>
      <p:sp>
        <p:nvSpPr>
          <p:cNvPr id="14340" name="Rectangle 4"/>
          <p:cNvSpPr>
            <a:spLocks noGrp="1" noChangeArrowheads="1"/>
          </p:cNvSpPr>
          <p:nvPr>
            <p:ph idx="1"/>
          </p:nvPr>
        </p:nvSpPr>
        <p:spPr>
          <a:xfrm>
            <a:off x="726140" y="1244009"/>
            <a:ext cx="8247269" cy="4986670"/>
          </a:xfrm>
        </p:spPr>
        <p:txBody>
          <a:bodyPr>
            <a:noAutofit/>
          </a:bodyPr>
          <a:lstStyle/>
          <a:p>
            <a:r>
              <a:rPr lang="en-GB" dirty="0"/>
              <a:t>Deaneries will set their own deadlines</a:t>
            </a:r>
          </a:p>
          <a:p>
            <a:pPr lvl="1"/>
            <a:r>
              <a:rPr lang="en-GB" dirty="0"/>
              <a:t>1 Feb 2024</a:t>
            </a:r>
          </a:p>
          <a:p>
            <a:pPr lvl="2"/>
            <a:r>
              <a:rPr lang="en-GB" dirty="0"/>
              <a:t>Rotations for C2024 planned</a:t>
            </a:r>
          </a:p>
          <a:p>
            <a:pPr lvl="2"/>
            <a:r>
              <a:rPr lang="en-GB" dirty="0"/>
              <a:t>Deadline for applications to Level 4 SIA</a:t>
            </a:r>
          </a:p>
          <a:p>
            <a:pPr lvl="1"/>
            <a:r>
              <a:rPr lang="en-GB" dirty="0"/>
              <a:t>1 Mar 2024</a:t>
            </a:r>
          </a:p>
          <a:p>
            <a:pPr lvl="2"/>
            <a:r>
              <a:rPr lang="en-GB" dirty="0"/>
              <a:t>Completion of selection process for Level 4 SIA</a:t>
            </a:r>
          </a:p>
          <a:p>
            <a:pPr lvl="1"/>
            <a:r>
              <a:rPr lang="en-GB" dirty="0"/>
              <a:t>1 Apr 2024</a:t>
            </a:r>
          </a:p>
          <a:p>
            <a:pPr lvl="2"/>
            <a:r>
              <a:rPr lang="en-GB" dirty="0"/>
              <a:t>Publication of allocations and rotations for August 2024</a:t>
            </a:r>
          </a:p>
          <a:p>
            <a:r>
              <a:rPr lang="en-GB" dirty="0"/>
              <a:t>Trainees planning to start Level 4 in August are advised to start preparations now, and aim to apply before end of January</a:t>
            </a:r>
          </a:p>
          <a:p>
            <a:pPr marL="0" indent="0">
              <a:buNone/>
            </a:pPr>
            <a:endParaRPr lang="en-US" sz="2400" dirty="0"/>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Tree>
    <p:extLst>
      <p:ext uri="{BB962C8B-B14F-4D97-AF65-F5344CB8AC3E}">
        <p14:creationId xmlns:p14="http://schemas.microsoft.com/office/powerpoint/2010/main" val="47443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Quality of training</a:t>
            </a:r>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2" name="Content Placeholder 2">
            <a:extLst>
              <a:ext uri="{FF2B5EF4-FFF2-40B4-BE49-F238E27FC236}">
                <a16:creationId xmlns:a16="http://schemas.microsoft.com/office/drawing/2014/main" id="{107E6924-A40D-5BDD-F0EE-E941ADA0B4F6}"/>
              </a:ext>
            </a:extLst>
          </p:cNvPr>
          <p:cNvSpPr>
            <a:spLocks noGrp="1"/>
          </p:cNvSpPr>
          <p:nvPr>
            <p:ph idx="1"/>
          </p:nvPr>
        </p:nvSpPr>
        <p:spPr>
          <a:xfrm>
            <a:off x="404037" y="1382232"/>
            <a:ext cx="8335925" cy="4859078"/>
          </a:xfrm>
        </p:spPr>
        <p:txBody>
          <a:bodyPr>
            <a:normAutofit/>
          </a:bodyPr>
          <a:lstStyle/>
          <a:p>
            <a:pPr>
              <a:buClr>
                <a:schemeClr val="tx1"/>
              </a:buClr>
            </a:pPr>
            <a:r>
              <a:rPr lang="en-GB" sz="2400" dirty="0"/>
              <a:t>Currently post-CCT training is unregulated, and there are few written curricula for sub-specialist training</a:t>
            </a:r>
          </a:p>
          <a:p>
            <a:pPr lvl="1">
              <a:buClr>
                <a:schemeClr val="tx1"/>
              </a:buClr>
            </a:pPr>
            <a:r>
              <a:rPr lang="en-GB" dirty="0"/>
              <a:t>Not possible to assess against non-existent criteria</a:t>
            </a:r>
          </a:p>
          <a:p>
            <a:pPr marL="0" marR="0" lvl="0" indent="0" fontAlgn="base">
              <a:spcBef>
                <a:spcPct val="20000"/>
              </a:spcBef>
              <a:spcAft>
                <a:spcPct val="0"/>
              </a:spcAft>
              <a:buClr>
                <a:schemeClr val="tx1"/>
              </a:buClr>
              <a:buSzTx/>
              <a:tabLst/>
              <a:defRPr/>
            </a:pPr>
            <a:r>
              <a:rPr lang="en-GB" dirty="0"/>
              <a:t>Level 4 training has a curriculum for all SIA</a:t>
            </a:r>
          </a:p>
          <a:p>
            <a:pPr marL="576000" marR="0" lvl="1" indent="0" fontAlgn="base">
              <a:spcBef>
                <a:spcPct val="20000"/>
              </a:spcBef>
              <a:spcAft>
                <a:spcPct val="0"/>
              </a:spcAft>
              <a:buClr>
                <a:schemeClr val="tx1"/>
              </a:buClr>
              <a:buSzTx/>
              <a:tabLst/>
              <a:defRPr/>
            </a:pPr>
            <a:r>
              <a:rPr lang="en-GB" dirty="0"/>
              <a:t>Trainees will be required to achieve these competencies</a:t>
            </a:r>
          </a:p>
          <a:p>
            <a:pPr marL="0" marR="0" lvl="0" indent="0" fontAlgn="base">
              <a:spcBef>
                <a:spcPct val="20000"/>
              </a:spcBef>
              <a:spcAft>
                <a:spcPct val="0"/>
              </a:spcAft>
              <a:buClr>
                <a:schemeClr val="tx1"/>
              </a:buClr>
              <a:buSzTx/>
              <a:tabLst/>
              <a:defRPr/>
            </a:pPr>
            <a:r>
              <a:rPr lang="en-GB" dirty="0"/>
              <a:t>No exams</a:t>
            </a:r>
          </a:p>
          <a:p>
            <a:pPr lvl="1" fontAlgn="base">
              <a:spcAft>
                <a:spcPct val="0"/>
              </a:spcAft>
              <a:buClr>
                <a:schemeClr val="tx1"/>
              </a:buClr>
              <a:defRPr/>
            </a:pPr>
            <a:r>
              <a:rPr lang="en-GB" dirty="0"/>
              <a:t>BUT EPA and other assessments will provide assurance that trainees have achieved the required competences</a:t>
            </a:r>
          </a:p>
          <a:p>
            <a:pPr fontAlgn="base">
              <a:spcAft>
                <a:spcPct val="0"/>
              </a:spcAft>
              <a:buClr>
                <a:schemeClr val="tx1"/>
              </a:buClr>
              <a:defRPr/>
            </a:pPr>
            <a:r>
              <a:rPr lang="en-GB" dirty="0"/>
              <a:t>Level 4 trainees will get study leave, ARCP etc.</a:t>
            </a:r>
          </a:p>
          <a:p>
            <a:pPr fontAlgn="base">
              <a:spcAft>
                <a:spcPct val="0"/>
              </a:spcAft>
              <a:buClr>
                <a:schemeClr val="tx1"/>
              </a:buClr>
              <a:defRPr/>
            </a:pPr>
            <a:r>
              <a:rPr lang="en-GB" dirty="0"/>
              <a:t>Greater flexibility within OST, so ready for consultant post by end of training</a:t>
            </a:r>
          </a:p>
          <a:p>
            <a:pPr marL="0" indent="0">
              <a:buNone/>
            </a:pPr>
            <a:endParaRPr lang="en-GB" dirty="0"/>
          </a:p>
        </p:txBody>
      </p:sp>
    </p:spTree>
    <p:extLst>
      <p:ext uri="{BB962C8B-B14F-4D97-AF65-F5344CB8AC3E}">
        <p14:creationId xmlns:p14="http://schemas.microsoft.com/office/powerpoint/2010/main" val="143590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Level 4 duration</a:t>
            </a:r>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2" name="Content Placeholder 2">
            <a:extLst>
              <a:ext uri="{FF2B5EF4-FFF2-40B4-BE49-F238E27FC236}">
                <a16:creationId xmlns:a16="http://schemas.microsoft.com/office/drawing/2014/main" id="{107E6924-A40D-5BDD-F0EE-E941ADA0B4F6}"/>
              </a:ext>
            </a:extLst>
          </p:cNvPr>
          <p:cNvSpPr>
            <a:spLocks noGrp="1"/>
          </p:cNvSpPr>
          <p:nvPr>
            <p:ph idx="1"/>
          </p:nvPr>
        </p:nvSpPr>
        <p:spPr>
          <a:xfrm>
            <a:off x="725488" y="1744663"/>
            <a:ext cx="7772400" cy="4454525"/>
          </a:xfrm>
        </p:spPr>
        <p:txBody>
          <a:bodyPr/>
          <a:lstStyle/>
          <a:p>
            <a:r>
              <a:rPr lang="en-GB" dirty="0"/>
              <a:t>Up to 18 months </a:t>
            </a:r>
          </a:p>
          <a:p>
            <a:pPr lvl="1"/>
            <a:r>
              <a:rPr lang="en-GB" dirty="0"/>
              <a:t>Cornea, Glaucoma, Ocular motility, </a:t>
            </a:r>
            <a:r>
              <a:rPr lang="en-GB" dirty="0" err="1"/>
              <a:t>Oculoplastics</a:t>
            </a:r>
            <a:r>
              <a:rPr lang="en-GB" dirty="0"/>
              <a:t>, Paediatric ophthalmology, Vitreoretinal surgery</a:t>
            </a:r>
          </a:p>
          <a:p>
            <a:r>
              <a:rPr lang="en-GB" dirty="0"/>
              <a:t>12 - 18 months </a:t>
            </a:r>
          </a:p>
          <a:p>
            <a:pPr lvl="1"/>
            <a:r>
              <a:rPr lang="en-GB" dirty="0"/>
              <a:t>Medical retina, Neuro-ophthalmology, Uveitis</a:t>
            </a:r>
          </a:p>
          <a:p>
            <a:r>
              <a:rPr lang="en-GB" dirty="0"/>
              <a:t>6-12 months </a:t>
            </a:r>
          </a:p>
          <a:p>
            <a:pPr lvl="1"/>
            <a:r>
              <a:rPr lang="en-GB" dirty="0"/>
              <a:t>Community ophthalmology, Urgent eye care</a:t>
            </a:r>
          </a:p>
          <a:p>
            <a:endParaRPr lang="en-GB" dirty="0"/>
          </a:p>
        </p:txBody>
      </p:sp>
    </p:spTree>
    <p:extLst>
      <p:ext uri="{BB962C8B-B14F-4D97-AF65-F5344CB8AC3E}">
        <p14:creationId xmlns:p14="http://schemas.microsoft.com/office/powerpoint/2010/main" val="45930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Level 4 entry criteria</a:t>
            </a:r>
          </a:p>
        </p:txBody>
      </p:sp>
      <p:sp>
        <p:nvSpPr>
          <p:cNvPr id="14340" name="Rectangle 4"/>
          <p:cNvSpPr>
            <a:spLocks noGrp="1" noChangeArrowheads="1"/>
          </p:cNvSpPr>
          <p:nvPr>
            <p:ph idx="1"/>
          </p:nvPr>
        </p:nvSpPr>
        <p:spPr>
          <a:xfrm>
            <a:off x="726141" y="1744643"/>
            <a:ext cx="7772400" cy="4454448"/>
          </a:xfrm>
        </p:spPr>
        <p:txBody>
          <a:bodyPr>
            <a:noAutofit/>
          </a:bodyPr>
          <a:lstStyle/>
          <a:p>
            <a:pPr marL="0" indent="0">
              <a:buNone/>
            </a:pPr>
            <a:r>
              <a:rPr lang="en-GB" sz="2200" u="sng" dirty="0"/>
              <a:t>Minimum of TWO Level 4 SIAs need to be completed for CCT</a:t>
            </a:r>
          </a:p>
          <a:p>
            <a:endParaRPr lang="en-GB" sz="2200" dirty="0"/>
          </a:p>
          <a:p>
            <a:r>
              <a:rPr lang="en-GB" sz="2200" dirty="0"/>
              <a:t>Level 4 entry criteria</a:t>
            </a:r>
          </a:p>
          <a:p>
            <a:pPr lvl="1"/>
            <a:r>
              <a:rPr lang="en-GB" sz="2200" dirty="0" err="1"/>
              <a:t>FRCOphth</a:t>
            </a:r>
            <a:r>
              <a:rPr lang="en-GB" sz="2200" dirty="0"/>
              <a:t> Part 2</a:t>
            </a:r>
          </a:p>
          <a:p>
            <a:pPr lvl="1"/>
            <a:r>
              <a:rPr lang="en-GB" sz="2200" dirty="0"/>
              <a:t>Level 3 in all SIA and all Generic Skills</a:t>
            </a:r>
          </a:p>
          <a:p>
            <a:pPr lvl="1"/>
            <a:endParaRPr lang="en-GB" sz="2200" dirty="0"/>
          </a:p>
          <a:p>
            <a:r>
              <a:rPr lang="en-GB" sz="2200" dirty="0"/>
              <a:t>Level 4 entry criteria for Cornea &amp; Ocular Surface, Glaucoma and Vitreoretinal Surgery</a:t>
            </a:r>
          </a:p>
          <a:p>
            <a:pPr lvl="1"/>
            <a:r>
              <a:rPr lang="en-GB" sz="2200" dirty="0"/>
              <a:t>As above</a:t>
            </a:r>
          </a:p>
          <a:p>
            <a:pPr lvl="1"/>
            <a:r>
              <a:rPr lang="en-GB" sz="2200" dirty="0"/>
              <a:t>PLUS Competencies of Level 4 Cataract Surgery</a:t>
            </a:r>
          </a:p>
          <a:p>
            <a:pPr marL="457200" lvl="1" indent="0">
              <a:buNone/>
            </a:pPr>
            <a:endParaRPr lang="en-GB" sz="2200" dirty="0"/>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Tree>
    <p:extLst>
      <p:ext uri="{BB962C8B-B14F-4D97-AF65-F5344CB8AC3E}">
        <p14:creationId xmlns:p14="http://schemas.microsoft.com/office/powerpoint/2010/main" val="59174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Level 4 </a:t>
            </a:r>
            <a:r>
              <a:rPr lang="en-US" altLang="en-US" sz="3200">
                <a:solidFill>
                  <a:srgbClr val="FFFFFF"/>
                </a:solidFill>
                <a:latin typeface="Lucida Grande"/>
                <a:cs typeface="Arial" panose="020B0604020202020204" pitchFamily="34" charset="0"/>
                <a:sym typeface="Helvetica Neue" charset="0"/>
              </a:rPr>
              <a:t>Training opportunities</a:t>
            </a:r>
            <a:endParaRPr lang="en-US" altLang="en-US" sz="3200" dirty="0">
              <a:solidFill>
                <a:srgbClr val="FFFFFF"/>
              </a:solidFill>
              <a:latin typeface="Lucida Grande"/>
              <a:cs typeface="Arial" panose="020B0604020202020204" pitchFamily="34" charset="0"/>
              <a:sym typeface="Helvetica Neue" charset="0"/>
            </a:endParaRPr>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pic>
        <p:nvPicPr>
          <p:cNvPr id="2" name="Content Placeholder 4">
            <a:extLst>
              <a:ext uri="{FF2B5EF4-FFF2-40B4-BE49-F238E27FC236}">
                <a16:creationId xmlns:a16="http://schemas.microsoft.com/office/drawing/2014/main" id="{A76ED7B8-04E5-6BFD-40D7-3E24F37497DD}"/>
              </a:ext>
            </a:extLst>
          </p:cNvPr>
          <p:cNvPicPr>
            <a:picLocks noGrp="1" noChangeAspect="1"/>
          </p:cNvPicPr>
          <p:nvPr>
            <p:ph idx="1"/>
          </p:nvPr>
        </p:nvPicPr>
        <p:blipFill>
          <a:blip r:embed="rId4"/>
          <a:stretch>
            <a:fillRect/>
          </a:stretch>
        </p:blipFill>
        <p:spPr>
          <a:xfrm>
            <a:off x="313494" y="2391215"/>
            <a:ext cx="4173211" cy="3129908"/>
          </a:xfrm>
          <a:prstGeom prst="rect">
            <a:avLst/>
          </a:prstGeom>
        </p:spPr>
      </p:pic>
      <p:pic>
        <p:nvPicPr>
          <p:cNvPr id="4" name="Content Placeholder 5">
            <a:extLst>
              <a:ext uri="{FF2B5EF4-FFF2-40B4-BE49-F238E27FC236}">
                <a16:creationId xmlns:a16="http://schemas.microsoft.com/office/drawing/2014/main" id="{33C960CC-60F0-E5B7-3151-B9AC3D2C439B}"/>
              </a:ext>
            </a:extLst>
          </p:cNvPr>
          <p:cNvPicPr>
            <a:picLocks noChangeAspect="1"/>
          </p:cNvPicPr>
          <p:nvPr/>
        </p:nvPicPr>
        <p:blipFill>
          <a:blip r:embed="rId5"/>
          <a:stretch>
            <a:fillRect/>
          </a:stretch>
        </p:blipFill>
        <p:spPr>
          <a:xfrm>
            <a:off x="4561348" y="2391214"/>
            <a:ext cx="4374157" cy="3129909"/>
          </a:xfrm>
          <a:prstGeom prst="rect">
            <a:avLst/>
          </a:prstGeom>
        </p:spPr>
      </p:pic>
    </p:spTree>
    <p:extLst>
      <p:ext uri="{BB962C8B-B14F-4D97-AF65-F5344CB8AC3E}">
        <p14:creationId xmlns:p14="http://schemas.microsoft.com/office/powerpoint/2010/main" val="35776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Level 4 training opportunities</a:t>
            </a:r>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graphicFrame>
        <p:nvGraphicFramePr>
          <p:cNvPr id="2" name="Table 1">
            <a:extLst>
              <a:ext uri="{FF2B5EF4-FFF2-40B4-BE49-F238E27FC236}">
                <a16:creationId xmlns:a16="http://schemas.microsoft.com/office/drawing/2014/main" id="{AB841CD7-0F00-EB2B-B9D5-95955B640017}"/>
              </a:ext>
            </a:extLst>
          </p:cNvPr>
          <p:cNvGraphicFramePr>
            <a:graphicFrameLocks noGrp="1"/>
          </p:cNvGraphicFramePr>
          <p:nvPr>
            <p:extLst>
              <p:ext uri="{D42A27DB-BD31-4B8C-83A1-F6EECF244321}">
                <p14:modId xmlns:p14="http://schemas.microsoft.com/office/powerpoint/2010/main" val="2645462545"/>
              </p:ext>
            </p:extLst>
          </p:nvPr>
        </p:nvGraphicFramePr>
        <p:xfrm>
          <a:off x="63798" y="1197492"/>
          <a:ext cx="9024490" cy="5260164"/>
        </p:xfrm>
        <a:graphic>
          <a:graphicData uri="http://schemas.openxmlformats.org/drawingml/2006/table">
            <a:tbl>
              <a:tblPr>
                <a:tableStyleId>{5C22544A-7EE6-4342-B048-85BDC9FD1C3A}</a:tableStyleId>
              </a:tblPr>
              <a:tblGrid>
                <a:gridCol w="1242874">
                  <a:extLst>
                    <a:ext uri="{9D8B030D-6E8A-4147-A177-3AD203B41FA5}">
                      <a16:colId xmlns:a16="http://schemas.microsoft.com/office/drawing/2014/main" val="810160919"/>
                    </a:ext>
                  </a:extLst>
                </a:gridCol>
                <a:gridCol w="810087">
                  <a:extLst>
                    <a:ext uri="{9D8B030D-6E8A-4147-A177-3AD203B41FA5}">
                      <a16:colId xmlns:a16="http://schemas.microsoft.com/office/drawing/2014/main" val="3504560563"/>
                    </a:ext>
                  </a:extLst>
                </a:gridCol>
                <a:gridCol w="754602">
                  <a:extLst>
                    <a:ext uri="{9D8B030D-6E8A-4147-A177-3AD203B41FA5}">
                      <a16:colId xmlns:a16="http://schemas.microsoft.com/office/drawing/2014/main" val="3091148270"/>
                    </a:ext>
                  </a:extLst>
                </a:gridCol>
                <a:gridCol w="754602">
                  <a:extLst>
                    <a:ext uri="{9D8B030D-6E8A-4147-A177-3AD203B41FA5}">
                      <a16:colId xmlns:a16="http://schemas.microsoft.com/office/drawing/2014/main" val="143406187"/>
                    </a:ext>
                  </a:extLst>
                </a:gridCol>
                <a:gridCol w="568508">
                  <a:extLst>
                    <a:ext uri="{9D8B030D-6E8A-4147-A177-3AD203B41FA5}">
                      <a16:colId xmlns:a16="http://schemas.microsoft.com/office/drawing/2014/main" val="2015392598"/>
                    </a:ext>
                  </a:extLst>
                </a:gridCol>
                <a:gridCol w="643631">
                  <a:extLst>
                    <a:ext uri="{9D8B030D-6E8A-4147-A177-3AD203B41FA5}">
                      <a16:colId xmlns:a16="http://schemas.microsoft.com/office/drawing/2014/main" val="2294059558"/>
                    </a:ext>
                  </a:extLst>
                </a:gridCol>
                <a:gridCol w="621437">
                  <a:extLst>
                    <a:ext uri="{9D8B030D-6E8A-4147-A177-3AD203B41FA5}">
                      <a16:colId xmlns:a16="http://schemas.microsoft.com/office/drawing/2014/main" val="3274189376"/>
                    </a:ext>
                  </a:extLst>
                </a:gridCol>
                <a:gridCol w="565952">
                  <a:extLst>
                    <a:ext uri="{9D8B030D-6E8A-4147-A177-3AD203B41FA5}">
                      <a16:colId xmlns:a16="http://schemas.microsoft.com/office/drawing/2014/main" val="1471891476"/>
                    </a:ext>
                  </a:extLst>
                </a:gridCol>
                <a:gridCol w="688019">
                  <a:extLst>
                    <a:ext uri="{9D8B030D-6E8A-4147-A177-3AD203B41FA5}">
                      <a16:colId xmlns:a16="http://schemas.microsoft.com/office/drawing/2014/main" val="4001903002"/>
                    </a:ext>
                  </a:extLst>
                </a:gridCol>
                <a:gridCol w="588147">
                  <a:extLst>
                    <a:ext uri="{9D8B030D-6E8A-4147-A177-3AD203B41FA5}">
                      <a16:colId xmlns:a16="http://schemas.microsoft.com/office/drawing/2014/main" val="2359863"/>
                    </a:ext>
                  </a:extLst>
                </a:gridCol>
                <a:gridCol w="577048">
                  <a:extLst>
                    <a:ext uri="{9D8B030D-6E8A-4147-A177-3AD203B41FA5}">
                      <a16:colId xmlns:a16="http://schemas.microsoft.com/office/drawing/2014/main" val="412433485"/>
                    </a:ext>
                  </a:extLst>
                </a:gridCol>
                <a:gridCol w="710214">
                  <a:extLst>
                    <a:ext uri="{9D8B030D-6E8A-4147-A177-3AD203B41FA5}">
                      <a16:colId xmlns:a16="http://schemas.microsoft.com/office/drawing/2014/main" val="3591659050"/>
                    </a:ext>
                  </a:extLst>
                </a:gridCol>
                <a:gridCol w="499369">
                  <a:extLst>
                    <a:ext uri="{9D8B030D-6E8A-4147-A177-3AD203B41FA5}">
                      <a16:colId xmlns:a16="http://schemas.microsoft.com/office/drawing/2014/main" val="2123159523"/>
                    </a:ext>
                  </a:extLst>
                </a:gridCol>
              </a:tblGrid>
              <a:tr h="600093">
                <a:tc>
                  <a:txBody>
                    <a:bodyPr/>
                    <a:lstStyle/>
                    <a:p>
                      <a:pPr algn="l" fontAlgn="b"/>
                      <a:r>
                        <a:rPr lang="en-GB" sz="1000" b="1" u="none" strike="noStrike" dirty="0">
                          <a:effectLst/>
                        </a:rPr>
                        <a:t> </a:t>
                      </a:r>
                      <a:endParaRPr lang="en-GB" sz="1000" b="1" i="0" u="none" strike="noStrike" dirty="0">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err="1">
                          <a:effectLst/>
                        </a:rPr>
                        <a:t>Oculoplastics</a:t>
                      </a:r>
                      <a:r>
                        <a:rPr lang="en-GB" sz="1000" b="1" u="none" strike="noStrike" dirty="0">
                          <a:effectLst/>
                        </a:rPr>
                        <a:t> &amp; Orbit</a:t>
                      </a:r>
                      <a:endParaRPr lang="en-GB" sz="1000" b="1" i="0" u="none" strike="noStrike" dirty="0">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rPr>
                        <a:t>Cornea &amp; Ocular Surface Disease</a:t>
                      </a:r>
                      <a:endParaRPr lang="en-GB" sz="1000" b="1" i="0" u="none" strike="noStrike" dirty="0">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effectLst/>
                        </a:rPr>
                        <a:t>Vitreoretinal Surgery</a:t>
                      </a:r>
                      <a:endParaRPr lang="en-GB" sz="1000" b="1" i="0" u="none" strike="noStrike">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effectLst/>
                        </a:rPr>
                        <a:t>Glaucoma</a:t>
                      </a:r>
                      <a:endParaRPr lang="en-GB" sz="1000" b="1" i="0" u="none" strike="noStrike">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effectLst/>
                        </a:rPr>
                        <a:t>Ocular Motility</a:t>
                      </a:r>
                      <a:endParaRPr lang="en-GB" sz="1000" b="1" i="0" u="none" strike="noStrike">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effectLst/>
                        </a:rPr>
                        <a:t>Paediatric Ophth</a:t>
                      </a:r>
                      <a:endParaRPr lang="en-GB" sz="1000" b="1" i="0" u="none" strike="noStrike">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effectLst/>
                        </a:rPr>
                        <a:t>Uveitis</a:t>
                      </a:r>
                      <a:endParaRPr lang="en-GB" sz="1000" b="1" i="0" u="none" strike="noStrike">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effectLst/>
                        </a:rPr>
                        <a:t>Medical Retina</a:t>
                      </a:r>
                      <a:endParaRPr lang="en-GB" sz="1000" b="1" i="0" u="none" strike="noStrike">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effectLst/>
                        </a:rPr>
                        <a:t>Neuro-Ophth</a:t>
                      </a:r>
                      <a:endParaRPr lang="en-GB" sz="1000" b="1" i="0" u="none" strike="noStrike">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effectLst/>
                        </a:rPr>
                        <a:t>Urgent Eye Care</a:t>
                      </a:r>
                      <a:endParaRPr lang="en-GB" sz="1000" b="1" i="0" u="none" strike="noStrike">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a:effectLst/>
                        </a:rPr>
                        <a:t>Community Ophth</a:t>
                      </a:r>
                      <a:endParaRPr lang="en-GB" sz="1000" b="1" i="0" u="none" strike="noStrike">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tc>
                  <a:txBody>
                    <a:bodyPr/>
                    <a:lstStyle/>
                    <a:p>
                      <a:pPr algn="ctr" fontAlgn="b"/>
                      <a:r>
                        <a:rPr lang="en-GB" sz="1400" b="1" u="none" strike="noStrike" dirty="0">
                          <a:effectLst/>
                        </a:rPr>
                        <a:t>Total</a:t>
                      </a:r>
                      <a:endParaRPr lang="en-GB" sz="1400" b="1" i="0" u="none" strike="noStrike" dirty="0">
                        <a:solidFill>
                          <a:srgbClr val="000000"/>
                        </a:solidFill>
                        <a:effectLst/>
                        <a:latin typeface="Calibri" panose="020F0502020204030204" pitchFamily="34" charset="0"/>
                      </a:endParaRPr>
                    </a:p>
                  </a:txBody>
                  <a:tcPr marL="5648" marR="5648" marT="5648"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495653"/>
                  </a:ext>
                </a:extLst>
              </a:tr>
              <a:tr h="213677">
                <a:tc>
                  <a:txBody>
                    <a:bodyPr/>
                    <a:lstStyle/>
                    <a:p>
                      <a:pPr algn="l" fontAlgn="b"/>
                      <a:r>
                        <a:rPr lang="en-GB" sz="1000" u="none" strike="noStrike" dirty="0">
                          <a:effectLst/>
                        </a:rPr>
                        <a:t>Eastern</a:t>
                      </a:r>
                      <a:endParaRPr lang="en-GB" sz="1000" b="0" i="0" u="none" strike="noStrike" dirty="0">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solidFill>
                      <a:srgbClr val="FF0000"/>
                    </a:solidFill>
                  </a:tcPr>
                </a:tc>
                <a:tc>
                  <a:txBody>
                    <a:bodyPr/>
                    <a:lstStyle/>
                    <a:p>
                      <a:pPr algn="ctr" fontAlgn="b"/>
                      <a:r>
                        <a:rPr lang="en-GB" sz="1400" b="1" u="none" strike="noStrike" dirty="0">
                          <a:effectLst/>
                        </a:rPr>
                        <a:t>35</a:t>
                      </a:r>
                      <a:endParaRPr lang="en-GB" sz="1400" b="1" i="0" u="none" strike="noStrike" dirty="0">
                        <a:solidFill>
                          <a:srgbClr val="000000"/>
                        </a:solidFill>
                        <a:effectLst/>
                        <a:latin typeface="Calibri" panose="020F0502020204030204" pitchFamily="34" charset="0"/>
                      </a:endParaRPr>
                    </a:p>
                  </a:txBody>
                  <a:tcPr marL="5648" marR="5648" marT="5648"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6353939"/>
                  </a:ext>
                </a:extLst>
              </a:tr>
              <a:tr h="213677">
                <a:tc>
                  <a:txBody>
                    <a:bodyPr/>
                    <a:lstStyle/>
                    <a:p>
                      <a:pPr algn="l" fontAlgn="b"/>
                      <a:r>
                        <a:rPr lang="en-GB" sz="1000" u="none" strike="noStrike" dirty="0">
                          <a:effectLst/>
                        </a:rPr>
                        <a:t>East Midlands N</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11</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4064587467"/>
                  </a:ext>
                </a:extLst>
              </a:tr>
              <a:tr h="213677">
                <a:tc>
                  <a:txBody>
                    <a:bodyPr/>
                    <a:lstStyle/>
                    <a:p>
                      <a:pPr algn="l" fontAlgn="b"/>
                      <a:r>
                        <a:rPr lang="en-GB" sz="1000" u="none" strike="noStrike" dirty="0">
                          <a:effectLst/>
                        </a:rPr>
                        <a:t>East Midlands S</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14</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2134045989"/>
                  </a:ext>
                </a:extLst>
              </a:tr>
              <a:tr h="213677">
                <a:tc>
                  <a:txBody>
                    <a:bodyPr/>
                    <a:lstStyle/>
                    <a:p>
                      <a:pPr algn="l" fontAlgn="b"/>
                      <a:r>
                        <a:rPr lang="en-GB" sz="1000" u="none" strike="noStrike" dirty="0">
                          <a:effectLst/>
                        </a:rPr>
                        <a:t>London</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6.5</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43</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573485608"/>
                  </a:ext>
                </a:extLst>
              </a:tr>
              <a:tr h="213677">
                <a:tc>
                  <a:txBody>
                    <a:bodyPr/>
                    <a:lstStyle/>
                    <a:p>
                      <a:pPr algn="l" fontAlgn="b"/>
                      <a:r>
                        <a:rPr lang="en-GB" sz="1000" u="none" strike="noStrike" dirty="0">
                          <a:effectLst/>
                        </a:rPr>
                        <a:t>Kent Surrey &amp; Sussex</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31</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3200450768"/>
                  </a:ext>
                </a:extLst>
              </a:tr>
              <a:tr h="213677">
                <a:tc>
                  <a:txBody>
                    <a:bodyPr/>
                    <a:lstStyle/>
                    <a:p>
                      <a:pPr algn="l" fontAlgn="b"/>
                      <a:r>
                        <a:rPr lang="en-GB" sz="1000" u="none" strike="noStrike" dirty="0">
                          <a:effectLst/>
                        </a:rPr>
                        <a:t>North West &amp; Mersey</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47</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1820442812"/>
                  </a:ext>
                </a:extLst>
              </a:tr>
              <a:tr h="213677">
                <a:tc>
                  <a:txBody>
                    <a:bodyPr/>
                    <a:lstStyle/>
                    <a:p>
                      <a:pPr algn="l" fontAlgn="b"/>
                      <a:r>
                        <a:rPr lang="en-GB" sz="1000" u="none" strike="noStrike" dirty="0">
                          <a:effectLst/>
                        </a:rPr>
                        <a:t>Northern</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648" marR="5648" marT="5648" marB="0" anchor="b">
                    <a:solidFill>
                      <a:srgbClr val="FF0000"/>
                    </a:solidFill>
                  </a:tcPr>
                </a:tc>
                <a:tc>
                  <a:txBody>
                    <a:bodyPr/>
                    <a:lstStyle/>
                    <a:p>
                      <a:pPr algn="ctr" fontAlgn="b"/>
                      <a:r>
                        <a:rPr lang="en-GB" sz="1400" b="1" u="none" strike="noStrike" dirty="0">
                          <a:effectLst/>
                        </a:rPr>
                        <a:t>25</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2073895462"/>
                  </a:ext>
                </a:extLst>
              </a:tr>
              <a:tr h="213677">
                <a:tc>
                  <a:txBody>
                    <a:bodyPr/>
                    <a:lstStyle/>
                    <a:p>
                      <a:pPr algn="l" fontAlgn="b"/>
                      <a:r>
                        <a:rPr lang="en-GB" sz="1000" u="none" strike="noStrike" dirty="0">
                          <a:effectLst/>
                        </a:rPr>
                        <a:t>Northern Ireland</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15</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2083831331"/>
                  </a:ext>
                </a:extLst>
              </a:tr>
              <a:tr h="234276">
                <a:tc>
                  <a:txBody>
                    <a:bodyPr/>
                    <a:lstStyle/>
                    <a:p>
                      <a:pPr algn="l" fontAlgn="b"/>
                      <a:r>
                        <a:rPr lang="en-GB" sz="1000" u="none" strike="noStrike" dirty="0">
                          <a:effectLst/>
                        </a:rPr>
                        <a:t>Oxford (Thames Valley)</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34</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4070415226"/>
                  </a:ext>
                </a:extLst>
              </a:tr>
              <a:tr h="213677">
                <a:tc>
                  <a:txBody>
                    <a:bodyPr/>
                    <a:lstStyle/>
                    <a:p>
                      <a:pPr algn="l" fontAlgn="b"/>
                      <a:r>
                        <a:rPr lang="en-GB" sz="1000" u="none" strike="noStrike" dirty="0" err="1">
                          <a:effectLst/>
                        </a:rPr>
                        <a:t>Scotand</a:t>
                      </a:r>
                      <a:r>
                        <a:rPr lang="en-GB" sz="1000" u="none" strike="noStrike" dirty="0">
                          <a:effectLst/>
                        </a:rPr>
                        <a:t> SE</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11</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1285634366"/>
                  </a:ext>
                </a:extLst>
              </a:tr>
              <a:tr h="213677">
                <a:tc>
                  <a:txBody>
                    <a:bodyPr/>
                    <a:lstStyle/>
                    <a:p>
                      <a:pPr algn="l" fontAlgn="b"/>
                      <a:r>
                        <a:rPr lang="en-GB" sz="1000" u="none" strike="noStrike" dirty="0">
                          <a:effectLst/>
                        </a:rPr>
                        <a:t>Scotland E</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648" marR="5648" marT="5648" marB="0" anchor="b">
                    <a:solidFill>
                      <a:srgbClr val="FF0000"/>
                    </a:solidFil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648" marR="5648" marT="5648" marB="0" anchor="b">
                    <a:solidFill>
                      <a:srgbClr val="FF0000"/>
                    </a:solidFill>
                  </a:tcPr>
                </a:tc>
                <a:tc>
                  <a:txBody>
                    <a:bodyPr/>
                    <a:lstStyle/>
                    <a:p>
                      <a:pPr algn="ctr" fontAlgn="b"/>
                      <a:r>
                        <a:rPr lang="en-GB" sz="1400" b="1" u="none" strike="noStrike" dirty="0">
                          <a:effectLst/>
                        </a:rPr>
                        <a:t>9</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2375911746"/>
                  </a:ext>
                </a:extLst>
              </a:tr>
              <a:tr h="213677">
                <a:tc>
                  <a:txBody>
                    <a:bodyPr/>
                    <a:lstStyle/>
                    <a:p>
                      <a:pPr algn="l" fontAlgn="b"/>
                      <a:r>
                        <a:rPr lang="en-GB" sz="1000" u="none" strike="noStrike" dirty="0">
                          <a:effectLst/>
                        </a:rPr>
                        <a:t>Scotland N</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dirty="0">
                          <a:effectLst/>
                        </a:rPr>
                        <a:t>0</a:t>
                      </a:r>
                      <a:endParaRPr lang="en-GB" sz="1000" u="none" strike="noStrike" kern="1200" dirty="0">
                        <a:solidFill>
                          <a:schemeClr val="dk1"/>
                        </a:solidFill>
                        <a:effectLst/>
                        <a:latin typeface="+mn-lt"/>
                        <a:ea typeface="+mn-ea"/>
                        <a:cs typeface="+mn-cs"/>
                      </a:endParaRPr>
                    </a:p>
                  </a:txBody>
                  <a:tcPr marL="5648" marR="5648" marT="5648" marB="0" anchor="b">
                    <a:solidFill>
                      <a:srgbClr val="FF0000"/>
                    </a:solidFill>
                  </a:tcPr>
                </a:tc>
                <a:tc>
                  <a:txBody>
                    <a:bodyPr/>
                    <a:lstStyle/>
                    <a:p>
                      <a:pPr algn="ctr" fontAlgn="b"/>
                      <a:r>
                        <a:rPr lang="en-GB" sz="1000" u="none" strike="noStrike" dirty="0">
                          <a:effectLst/>
                        </a:rPr>
                        <a:t>1</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648" marR="5648" marT="5648" marB="0" anchor="b">
                    <a:solidFill>
                      <a:srgbClr val="FF0000"/>
                    </a:solidFil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dirty="0">
                          <a:effectLst/>
                        </a:rPr>
                        <a:t>2</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10</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1985641231"/>
                  </a:ext>
                </a:extLst>
              </a:tr>
              <a:tr h="213677">
                <a:tc>
                  <a:txBody>
                    <a:bodyPr/>
                    <a:lstStyle/>
                    <a:p>
                      <a:pPr algn="l" fontAlgn="b"/>
                      <a:r>
                        <a:rPr lang="en-GB" sz="1000" u="none" strike="noStrike" dirty="0">
                          <a:effectLst/>
                        </a:rPr>
                        <a:t>Scotland W</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648" marR="5648" marT="5648" marB="0" anchor="b">
                    <a:solidFill>
                      <a:srgbClr val="FF0000"/>
                    </a:solidFill>
                  </a:tcPr>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10</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1744994345"/>
                  </a:ext>
                </a:extLst>
              </a:tr>
              <a:tr h="213677">
                <a:tc>
                  <a:txBody>
                    <a:bodyPr/>
                    <a:lstStyle/>
                    <a:p>
                      <a:pPr algn="l" fontAlgn="b"/>
                      <a:r>
                        <a:rPr lang="en-GB" sz="1000" u="none" strike="noStrike" dirty="0">
                          <a:effectLst/>
                        </a:rPr>
                        <a:t>Severn</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15</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2352557542"/>
                  </a:ext>
                </a:extLst>
              </a:tr>
              <a:tr h="213677">
                <a:tc>
                  <a:txBody>
                    <a:bodyPr/>
                    <a:lstStyle/>
                    <a:p>
                      <a:pPr algn="l" fontAlgn="b"/>
                      <a:r>
                        <a:rPr lang="en-GB" sz="1000" u="none" strike="noStrike" dirty="0">
                          <a:effectLst/>
                        </a:rPr>
                        <a:t>SW Peninsula</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32</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3929312382"/>
                  </a:ext>
                </a:extLst>
              </a:tr>
              <a:tr h="213677">
                <a:tc>
                  <a:txBody>
                    <a:bodyPr/>
                    <a:lstStyle/>
                    <a:p>
                      <a:pPr algn="l" fontAlgn="b"/>
                      <a:r>
                        <a:rPr lang="en-GB" sz="1000" u="none" strike="noStrike" dirty="0">
                          <a:effectLst/>
                        </a:rPr>
                        <a:t>Wales </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37</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185898244"/>
                  </a:ext>
                </a:extLst>
              </a:tr>
              <a:tr h="213677">
                <a:tc>
                  <a:txBody>
                    <a:bodyPr/>
                    <a:lstStyle/>
                    <a:p>
                      <a:pPr algn="l" fontAlgn="b"/>
                      <a:r>
                        <a:rPr lang="en-GB" sz="1000" u="none" strike="noStrike" dirty="0">
                          <a:effectLst/>
                        </a:rPr>
                        <a:t>Wessex</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11</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891792573"/>
                  </a:ext>
                </a:extLst>
              </a:tr>
              <a:tr h="213677">
                <a:tc>
                  <a:txBody>
                    <a:bodyPr/>
                    <a:lstStyle/>
                    <a:p>
                      <a:pPr algn="l" fontAlgn="b"/>
                      <a:r>
                        <a:rPr lang="en-GB" sz="1000" u="none" strike="noStrike" dirty="0">
                          <a:effectLst/>
                        </a:rPr>
                        <a:t>West Midlands</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11</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2827805957"/>
                  </a:ext>
                </a:extLst>
              </a:tr>
              <a:tr h="213677">
                <a:tc>
                  <a:txBody>
                    <a:bodyPr/>
                    <a:lstStyle/>
                    <a:p>
                      <a:pPr algn="l" fontAlgn="b"/>
                      <a:r>
                        <a:rPr lang="en-GB" sz="1000" u="none" strike="noStrike" dirty="0">
                          <a:effectLst/>
                        </a:rPr>
                        <a:t>Yorkshire North</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400" b="1" u="none" strike="noStrike" dirty="0">
                          <a:effectLst/>
                        </a:rPr>
                        <a:t>35</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4196913076"/>
                  </a:ext>
                </a:extLst>
              </a:tr>
              <a:tr h="213677">
                <a:tc>
                  <a:txBody>
                    <a:bodyPr/>
                    <a:lstStyle/>
                    <a:p>
                      <a:pPr algn="l" fontAlgn="b"/>
                      <a:r>
                        <a:rPr lang="en-GB" sz="1000" u="none" strike="noStrike" dirty="0">
                          <a:effectLst/>
                        </a:rPr>
                        <a:t>Yorkshire South</a:t>
                      </a:r>
                      <a:endParaRPr lang="en-GB" sz="1000" b="0" i="0" u="none" strike="noStrike" dirty="0">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648" marR="5648" marT="5648" marB="0" anchor="b"/>
                </a:tc>
                <a:tc>
                  <a:txBody>
                    <a:bodyPr/>
                    <a:lstStyle/>
                    <a:p>
                      <a:pPr algn="ctr" fontAlgn="b"/>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648" marR="5648" marT="5648" marB="0" anchor="b">
                    <a:solidFill>
                      <a:srgbClr val="FF0000"/>
                    </a:solidFill>
                  </a:tcPr>
                </a:tc>
                <a:tc>
                  <a:txBody>
                    <a:bodyPr/>
                    <a:lstStyle/>
                    <a:p>
                      <a:pPr algn="ctr" fontAlgn="b"/>
                      <a:r>
                        <a:rPr lang="en-GB" sz="1400" b="1" u="none" strike="noStrike" dirty="0">
                          <a:effectLst/>
                        </a:rPr>
                        <a:t>10</a:t>
                      </a:r>
                      <a:endParaRPr lang="en-GB" sz="1400" b="1" i="0" u="none" strike="noStrike" dirty="0">
                        <a:solidFill>
                          <a:srgbClr val="000000"/>
                        </a:solidFill>
                        <a:effectLst/>
                        <a:latin typeface="Calibri" panose="020F0502020204030204" pitchFamily="34" charset="0"/>
                      </a:endParaRPr>
                    </a:p>
                  </a:txBody>
                  <a:tcPr marL="5648" marR="5648" marT="5648" marB="0" anchor="b"/>
                </a:tc>
                <a:extLst>
                  <a:ext uri="{0D108BD9-81ED-4DB2-BD59-A6C34878D82A}">
                    <a16:rowId xmlns:a16="http://schemas.microsoft.com/office/drawing/2014/main" val="43916147"/>
                  </a:ext>
                </a:extLst>
              </a:tr>
              <a:tr h="243161">
                <a:tc>
                  <a:txBody>
                    <a:bodyPr/>
                    <a:lstStyle/>
                    <a:p>
                      <a:pPr algn="l" fontAlgn="b"/>
                      <a:r>
                        <a:rPr lang="en-GB" sz="1600" b="1" u="none" strike="noStrike" dirty="0">
                          <a:effectLst/>
                        </a:rPr>
                        <a:t>Total</a:t>
                      </a:r>
                      <a:endParaRPr lang="en-GB" sz="1600" b="1" i="0" u="none" strike="noStrike" dirty="0">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a:effectLst/>
                        </a:rPr>
                        <a:t>45</a:t>
                      </a:r>
                      <a:endParaRPr lang="en-GB" sz="1600" b="1" i="0" u="none" strike="noStrike">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a:effectLst/>
                        </a:rPr>
                        <a:t>42.5</a:t>
                      </a:r>
                      <a:endParaRPr lang="en-GB" sz="1600" b="1" i="0" u="none" strike="noStrike">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a:effectLst/>
                        </a:rPr>
                        <a:t>44</a:t>
                      </a:r>
                      <a:endParaRPr lang="en-GB" sz="1600" b="1" i="0" u="none" strike="noStrike">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a:effectLst/>
                        </a:rPr>
                        <a:t>46</a:t>
                      </a:r>
                      <a:endParaRPr lang="en-GB" sz="1600" b="1" i="0" u="none" strike="noStrike">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dirty="0">
                          <a:effectLst/>
                        </a:rPr>
                        <a:t>34</a:t>
                      </a:r>
                      <a:endParaRPr lang="en-GB" sz="1600" b="1" i="0" u="none" strike="noStrike" dirty="0">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a:effectLst/>
                        </a:rPr>
                        <a:t>40</a:t>
                      </a:r>
                      <a:endParaRPr lang="en-GB" sz="1600" b="1" i="0" u="none" strike="noStrike">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a:effectLst/>
                        </a:rPr>
                        <a:t>33.5</a:t>
                      </a:r>
                      <a:endParaRPr lang="en-GB" sz="1600" b="1" i="0" u="none" strike="noStrike">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a:effectLst/>
                        </a:rPr>
                        <a:t>52.5</a:t>
                      </a:r>
                      <a:endParaRPr lang="en-GB" sz="1600" b="1" i="0" u="none" strike="noStrike">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a:effectLst/>
                        </a:rPr>
                        <a:t>28.5</a:t>
                      </a:r>
                      <a:endParaRPr lang="en-GB" sz="1600" b="1" i="0" u="none" strike="noStrike">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a:effectLst/>
                        </a:rPr>
                        <a:t>50</a:t>
                      </a:r>
                      <a:endParaRPr lang="en-GB" sz="1600" b="1" i="0" u="none" strike="noStrike">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a:effectLst/>
                        </a:rPr>
                        <a:t>30</a:t>
                      </a:r>
                      <a:endParaRPr lang="en-GB" sz="1600" b="1" i="0" u="none" strike="noStrike">
                        <a:solidFill>
                          <a:srgbClr val="000000"/>
                        </a:solidFill>
                        <a:effectLst/>
                        <a:latin typeface="Calibri" panose="020F0502020204030204" pitchFamily="34" charset="0"/>
                      </a:endParaRPr>
                    </a:p>
                  </a:txBody>
                  <a:tcPr marL="5648" marR="5648" marT="5648" marB="0" anchor="b">
                    <a:solidFill>
                      <a:srgbClr val="FFCC66"/>
                    </a:solidFill>
                  </a:tcPr>
                </a:tc>
                <a:tc>
                  <a:txBody>
                    <a:bodyPr/>
                    <a:lstStyle/>
                    <a:p>
                      <a:pPr algn="ctr" fontAlgn="b"/>
                      <a:r>
                        <a:rPr lang="en-GB" sz="1600" b="1" u="none" strike="noStrike" dirty="0">
                          <a:effectLst/>
                        </a:rPr>
                        <a:t>446</a:t>
                      </a:r>
                      <a:endParaRPr lang="en-GB" sz="1600" b="1" i="0" u="none" strike="noStrike" dirty="0">
                        <a:solidFill>
                          <a:srgbClr val="000000"/>
                        </a:solidFill>
                        <a:effectLst/>
                        <a:latin typeface="Calibri" panose="020F0502020204030204" pitchFamily="34" charset="0"/>
                      </a:endParaRPr>
                    </a:p>
                  </a:txBody>
                  <a:tcPr marL="5648" marR="5648" marT="5648" marB="0" anchor="b">
                    <a:solidFill>
                      <a:srgbClr val="FFCC66"/>
                    </a:solidFill>
                  </a:tcPr>
                </a:tc>
                <a:extLst>
                  <a:ext uri="{0D108BD9-81ED-4DB2-BD59-A6C34878D82A}">
                    <a16:rowId xmlns:a16="http://schemas.microsoft.com/office/drawing/2014/main" val="4186742738"/>
                  </a:ext>
                </a:extLst>
              </a:tr>
            </a:tbl>
          </a:graphicData>
        </a:graphic>
      </p:graphicFrame>
    </p:spTree>
    <p:extLst>
      <p:ext uri="{BB962C8B-B14F-4D97-AF65-F5344CB8AC3E}">
        <p14:creationId xmlns:p14="http://schemas.microsoft.com/office/powerpoint/2010/main" val="150770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What does this mean?</a:t>
            </a:r>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22150DC1-9683-C9FB-B21D-71AE20235F00}"/>
              </a:ext>
            </a:extLst>
          </p:cNvPr>
          <p:cNvSpPr>
            <a:spLocks noGrp="1"/>
          </p:cNvSpPr>
          <p:nvPr>
            <p:ph idx="1"/>
          </p:nvPr>
        </p:nvSpPr>
        <p:spPr>
          <a:xfrm>
            <a:off x="474869" y="1933248"/>
            <a:ext cx="8396868" cy="4169839"/>
          </a:xfrm>
        </p:spPr>
        <p:txBody>
          <a:bodyPr>
            <a:normAutofit fontScale="92500" lnSpcReduction="10000"/>
          </a:bodyPr>
          <a:lstStyle/>
          <a:p>
            <a:r>
              <a:rPr lang="en-GB" dirty="0"/>
              <a:t>There are plenty of Level 4 training opportunities</a:t>
            </a:r>
          </a:p>
          <a:p>
            <a:pPr lvl="1"/>
            <a:r>
              <a:rPr lang="en-GB" dirty="0"/>
              <a:t> Approx 2 per trainee entering Level 4</a:t>
            </a:r>
          </a:p>
          <a:p>
            <a:pPr marL="457200" lvl="1" indent="0">
              <a:buNone/>
            </a:pPr>
            <a:endParaRPr lang="en-GB" dirty="0"/>
          </a:p>
          <a:p>
            <a:r>
              <a:rPr lang="en-GB" dirty="0"/>
              <a:t>Every SIA is available</a:t>
            </a:r>
          </a:p>
          <a:p>
            <a:pPr lvl="1"/>
            <a:r>
              <a:rPr lang="en-GB" dirty="0"/>
              <a:t>Motility &amp; Neuro-</a:t>
            </a:r>
            <a:r>
              <a:rPr lang="en-GB" dirty="0" err="1"/>
              <a:t>ophth</a:t>
            </a:r>
            <a:r>
              <a:rPr lang="en-GB" dirty="0"/>
              <a:t> </a:t>
            </a:r>
            <a:r>
              <a:rPr lang="en-GB" b="1" u="sng" dirty="0"/>
              <a:t>may</a:t>
            </a:r>
            <a:r>
              <a:rPr lang="en-GB" dirty="0"/>
              <a:t> need expansion</a:t>
            </a:r>
          </a:p>
          <a:p>
            <a:pPr lvl="1"/>
            <a:r>
              <a:rPr lang="en-GB" dirty="0"/>
              <a:t>Community ophthalmology may need twinning of deaneries</a:t>
            </a:r>
          </a:p>
          <a:p>
            <a:pPr marL="457200" lvl="1" indent="0">
              <a:buNone/>
            </a:pPr>
            <a:endParaRPr lang="en-GB" dirty="0"/>
          </a:p>
          <a:p>
            <a:r>
              <a:rPr lang="en-GB" dirty="0"/>
              <a:t>Level 4 posts are not regulated by GMC/</a:t>
            </a:r>
            <a:r>
              <a:rPr lang="en-GB" dirty="0" err="1"/>
              <a:t>RCOphth</a:t>
            </a:r>
            <a:endParaRPr lang="en-GB" dirty="0"/>
          </a:p>
          <a:p>
            <a:pPr lvl="1"/>
            <a:r>
              <a:rPr lang="en-GB" dirty="0"/>
              <a:t>Capacity to create additional posts if necessary</a:t>
            </a:r>
          </a:p>
          <a:p>
            <a:pPr lvl="2"/>
            <a:r>
              <a:rPr lang="en-GB" dirty="0"/>
              <a:t>Community ophthalmology</a:t>
            </a:r>
          </a:p>
          <a:p>
            <a:pPr lvl="1"/>
            <a:r>
              <a:rPr lang="en-GB" dirty="0"/>
              <a:t>Responsibility of </a:t>
            </a:r>
            <a:r>
              <a:rPr lang="en-GB" dirty="0" err="1"/>
              <a:t>HoS</a:t>
            </a:r>
            <a:r>
              <a:rPr lang="en-GB" dirty="0"/>
              <a:t>/TPD to ensure quality of training</a:t>
            </a:r>
          </a:p>
          <a:p>
            <a:pPr>
              <a:lnSpc>
                <a:spcPct val="107000"/>
              </a:lnSpc>
            </a:pPr>
            <a:endParaRPr lang="en-US" b="1" dirty="0"/>
          </a:p>
        </p:txBody>
      </p:sp>
    </p:spTree>
    <p:extLst>
      <p:ext uri="{BB962C8B-B14F-4D97-AF65-F5344CB8AC3E}">
        <p14:creationId xmlns:p14="http://schemas.microsoft.com/office/powerpoint/2010/main" val="346998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685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Quality &amp; numbers</a:t>
            </a:r>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4" name="TextBox 3">
            <a:extLst>
              <a:ext uri="{FF2B5EF4-FFF2-40B4-BE49-F238E27FC236}">
                <a16:creationId xmlns:a16="http://schemas.microsoft.com/office/drawing/2014/main" id="{3FB18E69-3BFD-90C7-3599-4D55BFFD9559}"/>
              </a:ext>
            </a:extLst>
          </p:cNvPr>
          <p:cNvSpPr txBox="1"/>
          <p:nvPr/>
        </p:nvSpPr>
        <p:spPr>
          <a:xfrm>
            <a:off x="478934" y="1433250"/>
            <a:ext cx="8494476" cy="4401205"/>
          </a:xfrm>
          <a:prstGeom prst="rect">
            <a:avLst/>
          </a:prstGeom>
          <a:noFill/>
        </p:spPr>
        <p:txBody>
          <a:bodyPr wrap="square">
            <a:spAutoFit/>
          </a:bodyPr>
          <a:lstStyle/>
          <a:p>
            <a:pPr marL="285750" indent="-285750">
              <a:buFont typeface="Arial" panose="020B0604020202020204" pitchFamily="34" charset="0"/>
              <a:buChar char="•"/>
            </a:pPr>
            <a:r>
              <a:rPr lang="en-GB" sz="3200" dirty="0"/>
              <a:t>Is 446 Level 4 posts realistic? </a:t>
            </a:r>
          </a:p>
          <a:p>
            <a:pPr marL="742950" lvl="1" indent="-285750">
              <a:buFont typeface="Arial" panose="020B0604020202020204" pitchFamily="34" charset="0"/>
              <a:buChar char="•"/>
            </a:pPr>
            <a:r>
              <a:rPr lang="en-GB" sz="2800" dirty="0"/>
              <a:t>Need sufficient exposure to ensure quality of training</a:t>
            </a:r>
          </a:p>
          <a:p>
            <a:pPr marL="285750" indent="-285750">
              <a:buFont typeface="Arial" panose="020B0604020202020204" pitchFamily="34" charset="0"/>
              <a:buChar char="•"/>
            </a:pPr>
            <a:r>
              <a:rPr lang="en-GB" sz="3200" dirty="0"/>
              <a:t>In UK, 300,000 cataracts per year, learn phaco in 6 years, 700 trainees</a:t>
            </a:r>
          </a:p>
          <a:p>
            <a:pPr marL="742950" lvl="1" indent="-285750">
              <a:buFont typeface="Arial" panose="020B0604020202020204" pitchFamily="34" charset="0"/>
              <a:buChar char="•"/>
            </a:pPr>
            <a:r>
              <a:rPr lang="en-GB" sz="2800" dirty="0"/>
              <a:t>Approx 2,500 </a:t>
            </a:r>
            <a:r>
              <a:rPr lang="en-GB" sz="2800" dirty="0" err="1"/>
              <a:t>phacos</a:t>
            </a:r>
            <a:r>
              <a:rPr lang="en-GB" sz="2800" dirty="0"/>
              <a:t>/trainee</a:t>
            </a:r>
          </a:p>
          <a:p>
            <a:pPr marL="285750" indent="-285750">
              <a:buFont typeface="Arial" panose="020B0604020202020204" pitchFamily="34" charset="0"/>
              <a:buChar char="•"/>
            </a:pPr>
            <a:r>
              <a:rPr lang="en-GB" sz="3200" dirty="0"/>
              <a:t>In UK 9,750 RRD per year, learn VR surgery in 1.5 </a:t>
            </a:r>
            <a:r>
              <a:rPr lang="en-GB" sz="3200" dirty="0" err="1"/>
              <a:t>yrs</a:t>
            </a:r>
            <a:r>
              <a:rPr lang="en-GB" sz="3200" dirty="0"/>
              <a:t>, 42 trainees</a:t>
            </a:r>
          </a:p>
          <a:p>
            <a:pPr marL="742950" lvl="1" indent="-285750">
              <a:buFont typeface="Arial" panose="020B0604020202020204" pitchFamily="34" charset="0"/>
              <a:buChar char="•"/>
            </a:pPr>
            <a:r>
              <a:rPr lang="en-GB" sz="2800" dirty="0"/>
              <a:t>Approx 350 RDs/trainee</a:t>
            </a:r>
          </a:p>
        </p:txBody>
      </p:sp>
    </p:spTree>
    <p:extLst>
      <p:ext uri="{BB962C8B-B14F-4D97-AF65-F5344CB8AC3E}">
        <p14:creationId xmlns:p14="http://schemas.microsoft.com/office/powerpoint/2010/main" val="376829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474869" y="230179"/>
            <a:ext cx="7772400" cy="876300"/>
          </a:xfrm>
        </p:spPr>
        <p:txBody>
          <a:bodyPr>
            <a:normAutofit/>
          </a:bodyPr>
          <a:lstStyle/>
          <a:p>
            <a:endParaRPr lang="en-US" altLang="en-US" sz="3200" dirty="0">
              <a:solidFill>
                <a:srgbClr val="FFFFFF"/>
              </a:solidFill>
              <a:latin typeface="Lucida Grande"/>
              <a:cs typeface="Arial" panose="020B0604020202020204" pitchFamily="34" charset="0"/>
              <a:sym typeface="Helvetica Neue" charset="0"/>
            </a:endParaRPr>
          </a:p>
        </p:txBody>
      </p:sp>
      <p:sp>
        <p:nvSpPr>
          <p:cNvPr id="14340" name="Rectangle 4"/>
          <p:cNvSpPr>
            <a:spLocks noGrp="1" noChangeArrowheads="1"/>
          </p:cNvSpPr>
          <p:nvPr>
            <p:ph idx="1"/>
          </p:nvPr>
        </p:nvSpPr>
        <p:spPr>
          <a:xfrm>
            <a:off x="159488" y="1912783"/>
            <a:ext cx="8813921" cy="4008515"/>
          </a:xfrm>
        </p:spPr>
        <p:txBody>
          <a:bodyPr>
            <a:noAutofit/>
          </a:bodyPr>
          <a:lstStyle/>
          <a:p>
            <a:r>
              <a:rPr lang="en-GB" sz="3200" dirty="0"/>
              <a:t>Almost all trainees will be able to find Level 4 training in their chosen SIA in their own deanery</a:t>
            </a:r>
          </a:p>
          <a:p>
            <a:pPr>
              <a:lnSpc>
                <a:spcPct val="150000"/>
              </a:lnSpc>
            </a:pPr>
            <a:r>
              <a:rPr lang="en-GB" sz="3200" dirty="0"/>
              <a:t>For SIA that are not available in trainee’s deanery:</a:t>
            </a:r>
          </a:p>
          <a:p>
            <a:pPr lvl="1">
              <a:buFont typeface="Wingdings" pitchFamily="2" charset="2"/>
              <a:buChar char="Ø"/>
            </a:pPr>
            <a:r>
              <a:rPr lang="en-GB" sz="2800" dirty="0"/>
              <a:t>Very unlikely as all SIA available in every deanery</a:t>
            </a:r>
          </a:p>
          <a:p>
            <a:pPr lvl="1">
              <a:buFont typeface="Wingdings" pitchFamily="2" charset="2"/>
              <a:buChar char="Ø"/>
            </a:pPr>
            <a:r>
              <a:rPr lang="en-GB" sz="2800" dirty="0"/>
              <a:t>Twinning of Deaneries – esp. Scotland</a:t>
            </a:r>
          </a:p>
          <a:p>
            <a:pPr lvl="1">
              <a:buFont typeface="Wingdings" pitchFamily="2" charset="2"/>
              <a:buChar char="Ø"/>
            </a:pPr>
            <a:r>
              <a:rPr lang="en-GB" sz="2800" dirty="0"/>
              <a:t> Usually geographically adjacent</a:t>
            </a:r>
          </a:p>
          <a:p>
            <a:pPr lvl="1">
              <a:buFont typeface="Wingdings" pitchFamily="2" charset="2"/>
              <a:buChar char="Ø"/>
            </a:pPr>
            <a:r>
              <a:rPr lang="en-GB" sz="2800" dirty="0"/>
              <a:t> Competitive application</a:t>
            </a:r>
          </a:p>
        </p:txBody>
      </p:sp>
      <p:sp>
        <p:nvSpPr>
          <p:cNvPr id="14341" name="Rectangle 5"/>
          <p:cNvSpPr>
            <a:spLocks/>
          </p:cNvSpPr>
          <p:nvPr/>
        </p:nvSpPr>
        <p:spPr bwMode="auto">
          <a:xfrm>
            <a:off x="474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Tree>
    <p:extLst>
      <p:ext uri="{BB962C8B-B14F-4D97-AF65-F5344CB8AC3E}">
        <p14:creationId xmlns:p14="http://schemas.microsoft.com/office/powerpoint/2010/main" val="19767484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37951</TotalTime>
  <Words>1375</Words>
  <Application>Microsoft Macintosh PowerPoint</Application>
  <PresentationFormat>On-screen Show (4:3)</PresentationFormat>
  <Paragraphs>508</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Lucida Grande</vt:lpstr>
      <vt:lpstr>Wingdings</vt:lpstr>
      <vt:lpstr>Office Theme</vt:lpstr>
      <vt:lpstr>PowerPoint Presentation</vt:lpstr>
      <vt:lpstr>Quality of training</vt:lpstr>
      <vt:lpstr>Level 4 duration</vt:lpstr>
      <vt:lpstr>Level 4 entry criteria</vt:lpstr>
      <vt:lpstr>Level 4 Training opportunities</vt:lpstr>
      <vt:lpstr>Level 4 training opportunities</vt:lpstr>
      <vt:lpstr>What does this mean?</vt:lpstr>
      <vt:lpstr>Quality &amp; numbers</vt:lpstr>
      <vt:lpstr>PowerPoint Presentation</vt:lpstr>
      <vt:lpstr>Competition for Level 4 posts</vt:lpstr>
      <vt:lpstr>Competition for Level 4 posts</vt:lpstr>
      <vt:lpstr>E-portfolio scoring template</vt:lpstr>
      <vt:lpstr>AMTF / Post CCT fellowships</vt:lpstr>
      <vt:lpstr>Indicative timelines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Price</dc:creator>
  <cp:lastModifiedBy>Chadha, Vikas</cp:lastModifiedBy>
  <cp:revision>264</cp:revision>
  <cp:lastPrinted>2022-04-20T14:36:45Z</cp:lastPrinted>
  <dcterms:created xsi:type="dcterms:W3CDTF">2018-03-08T17:27:16Z</dcterms:created>
  <dcterms:modified xsi:type="dcterms:W3CDTF">2023-10-31T21:23:33Z</dcterms:modified>
</cp:coreProperties>
</file>