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28" r:id="rId3"/>
    <p:sldId id="438" r:id="rId4"/>
    <p:sldId id="427" r:id="rId5"/>
    <p:sldId id="428" r:id="rId6"/>
    <p:sldId id="443" r:id="rId7"/>
    <p:sldId id="429" r:id="rId8"/>
    <p:sldId id="430" r:id="rId9"/>
    <p:sldId id="442" r:id="rId10"/>
    <p:sldId id="431" r:id="rId11"/>
    <p:sldId id="432" r:id="rId12"/>
    <p:sldId id="44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7" autoAdjust="0"/>
    <p:restoredTop sz="87566" autoAdjust="0"/>
  </p:normalViewPr>
  <p:slideViewPr>
    <p:cSldViewPr snapToGrid="0">
      <p:cViewPr varScale="1">
        <p:scale>
          <a:sx n="146" d="100"/>
          <a:sy n="146" d="100"/>
        </p:scale>
        <p:origin x="13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AC97-01CF-42D6-92AE-E50B22831562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4B3C-ED96-4E45-80D9-1D1B74387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58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61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38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20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7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3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2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5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0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1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35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72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2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09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80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17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12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7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7B44-CE3D-4A27-8C7F-4372243DA4D3}" type="datetimeFigureOut">
              <a:rPr lang="en-GB" smtClean="0"/>
              <a:t>01/11/2023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Iiw2icnwFuP1al611wzcJqyBVge7oh7_JfM8EhNFTas/edit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253266" y="1814513"/>
            <a:ext cx="6610574" cy="3608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u="sng" dirty="0">
              <a:latin typeface="Avenir Next" panose="020B0503020202020204" pitchFamily="34" charset="0"/>
            </a:endParaRPr>
          </a:p>
          <a:p>
            <a:pPr marL="0" indent="0" algn="ctr">
              <a:buNone/>
            </a:pPr>
            <a:r>
              <a:rPr lang="en-GB" sz="3200" b="1" i="1" dirty="0">
                <a:latin typeface="Avenir Next" panose="020B0503020202020204" pitchFamily="34" charset="0"/>
              </a:rPr>
              <a:t>CURRICULUM 2024:</a:t>
            </a:r>
          </a:p>
          <a:p>
            <a:pPr marL="0" indent="0" algn="ctr">
              <a:buNone/>
            </a:pPr>
            <a:r>
              <a:rPr lang="en-GB" sz="3200" b="1" i="1" dirty="0">
                <a:latin typeface="Avenir Next" panose="020B0503020202020204" pitchFamily="34" charset="0"/>
              </a:rPr>
              <a:t>LEVELS 1-3</a:t>
            </a:r>
          </a:p>
          <a:p>
            <a:pPr marL="0" indent="0" algn="ctr">
              <a:buNone/>
            </a:pPr>
            <a:endParaRPr lang="en-GB" altLang="en-US" sz="3600" dirty="0"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marL="0" indent="0" algn="ctr">
              <a:buNone/>
            </a:pPr>
            <a:r>
              <a:rPr lang="en-GB" altLang="en-US" sz="2200" dirty="0">
                <a:latin typeface="Lucida Grande"/>
                <a:cs typeface="Arial" panose="020B0604020202020204" pitchFamily="34" charset="0"/>
                <a:sym typeface="Helvetica" charset="0"/>
              </a:rPr>
              <a:t>Vikas Chadha</a:t>
            </a:r>
          </a:p>
          <a:p>
            <a:pPr marL="0" indent="0" algn="ctr">
              <a:buNone/>
            </a:pPr>
            <a:r>
              <a:rPr lang="en-GB" altLang="en-US" sz="2200" dirty="0">
                <a:latin typeface="Lucida Grande"/>
                <a:cs typeface="Arial" panose="020B0604020202020204" pitchFamily="34" charset="0"/>
                <a:sym typeface="Helvetica" charset="0"/>
              </a:rPr>
              <a:t> Chair of Curriculum Sub-committee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55600" y="5229200"/>
            <a:ext cx="8208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0" lvl="4" eaLnBrk="1" hangingPunct="1"/>
            <a:endParaRPr lang="en-US" altLang="en-US" sz="1600" dirty="0">
              <a:solidFill>
                <a:srgbClr val="49B2BB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9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 3 Time-table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739590"/>
            <a:ext cx="8396868" cy="4008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EXAMPLE TIME-TABLE (</a:t>
            </a:r>
            <a:r>
              <a:rPr lang="en-GB" sz="2400" dirty="0" err="1"/>
              <a:t>eg</a:t>
            </a:r>
            <a:r>
              <a:rPr lang="en-GB" sz="2400" dirty="0"/>
              <a:t> Two SIAs in 6 months)</a:t>
            </a:r>
          </a:p>
          <a:p>
            <a:r>
              <a:rPr lang="en-GB" sz="2400" dirty="0"/>
              <a:t>Two SIA clinics (per SIA)</a:t>
            </a:r>
          </a:p>
          <a:p>
            <a:r>
              <a:rPr lang="en-GB" sz="2400" dirty="0"/>
              <a:t>One SIA theatre list (per SIA as appropriate)</a:t>
            </a:r>
          </a:p>
          <a:p>
            <a:r>
              <a:rPr lang="en-GB" sz="2400" dirty="0"/>
              <a:t>Two RSTACs (plus one PGT)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EXAMPLE- Neuro-ophthalmology and Ocular motility time-table</a:t>
            </a:r>
          </a:p>
          <a:p>
            <a:pPr marL="0" indent="0">
              <a:buNone/>
            </a:pPr>
            <a:endParaRPr lang="en-GB" sz="2400" dirty="0"/>
          </a:p>
          <a:p>
            <a:pPr>
              <a:lnSpc>
                <a:spcPct val="107000"/>
              </a:lnSpc>
            </a:pP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56AFC2-2551-7E2E-8991-3C6E70DAB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66960"/>
              </p:ext>
            </p:extLst>
          </p:nvPr>
        </p:nvGraphicFramePr>
        <p:xfrm>
          <a:off x="1419860" y="4603569"/>
          <a:ext cx="6809738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311">
                  <a:extLst>
                    <a:ext uri="{9D8B030D-6E8A-4147-A177-3AD203B41FA5}">
                      <a16:colId xmlns:a16="http://schemas.microsoft.com/office/drawing/2014/main" val="2591578382"/>
                    </a:ext>
                  </a:extLst>
                </a:gridCol>
                <a:gridCol w="1091608">
                  <a:extLst>
                    <a:ext uri="{9D8B030D-6E8A-4147-A177-3AD203B41FA5}">
                      <a16:colId xmlns:a16="http://schemas.microsoft.com/office/drawing/2014/main" val="2398063274"/>
                    </a:ext>
                  </a:extLst>
                </a:gridCol>
                <a:gridCol w="1073015">
                  <a:extLst>
                    <a:ext uri="{9D8B030D-6E8A-4147-A177-3AD203B41FA5}">
                      <a16:colId xmlns:a16="http://schemas.microsoft.com/office/drawing/2014/main" val="2430632038"/>
                    </a:ext>
                  </a:extLst>
                </a:gridCol>
                <a:gridCol w="998024">
                  <a:extLst>
                    <a:ext uri="{9D8B030D-6E8A-4147-A177-3AD203B41FA5}">
                      <a16:colId xmlns:a16="http://schemas.microsoft.com/office/drawing/2014/main" val="2159348964"/>
                    </a:ext>
                  </a:extLst>
                </a:gridCol>
                <a:gridCol w="1293542">
                  <a:extLst>
                    <a:ext uri="{9D8B030D-6E8A-4147-A177-3AD203B41FA5}">
                      <a16:colId xmlns:a16="http://schemas.microsoft.com/office/drawing/2014/main" val="2788384950"/>
                    </a:ext>
                  </a:extLst>
                </a:gridCol>
                <a:gridCol w="1271238">
                  <a:extLst>
                    <a:ext uri="{9D8B030D-6E8A-4147-A177-3AD203B41FA5}">
                      <a16:colId xmlns:a16="http://schemas.microsoft.com/office/drawing/2014/main" val="125722227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Wednesday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Thursday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Friday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45513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Ocular Motility clinic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RSTAC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Ocular Motility  theatre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Neuro-ophthalmology </a:t>
                      </a:r>
                      <a:r>
                        <a:rPr lang="en-US" sz="1400" dirty="0" err="1"/>
                        <a:t>ciinic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RSTAC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18957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PM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Cataract theatre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Cataract clinic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PGT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Ocular motility clinic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Neuro-ophthalmology </a:t>
                      </a:r>
                      <a:r>
                        <a:rPr lang="en-US" sz="1400" dirty="0" err="1"/>
                        <a:t>ciinic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03111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5DE396-B729-0638-9046-DC62FC8CDE18}"/>
              </a:ext>
            </a:extLst>
          </p:cNvPr>
          <p:cNvSpPr txBox="1"/>
          <p:nvPr/>
        </p:nvSpPr>
        <p:spPr>
          <a:xfrm rot="20024933">
            <a:off x="551971" y="4533798"/>
            <a:ext cx="12609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latin typeface="Bradley Hand" pitchFamily="2" charset="77"/>
                <a:ea typeface="Ayuthaya" pitchFamily="2" charset="-34"/>
                <a:cs typeface="Ayuthaya" pitchFamily="2" charset="-34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644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Levels 1-3: RSTAC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933249"/>
            <a:ext cx="8396868" cy="3814408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RSTAC</a:t>
            </a:r>
          </a:p>
          <a:p>
            <a:pPr marL="0" indent="0">
              <a:buNone/>
            </a:pPr>
            <a:r>
              <a:rPr lang="en-US" sz="2600" dirty="0"/>
              <a:t>Research, Teaching, Study, Audit, Curriculum competencies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Community ophthalmology competencies</a:t>
            </a:r>
          </a:p>
          <a:p>
            <a:r>
              <a:rPr lang="en-US" sz="2600" dirty="0"/>
              <a:t>Generic domains (SIX non-patient management domains)</a:t>
            </a:r>
          </a:p>
          <a:p>
            <a:r>
              <a:rPr lang="en-US" sz="2600" dirty="0"/>
              <a:t>‘Catch-up’ on </a:t>
            </a:r>
            <a:r>
              <a:rPr lang="en-GB" sz="2600" dirty="0"/>
              <a:t>competencies that may not have been acquired in any previous SIA posting </a:t>
            </a:r>
          </a:p>
          <a:p>
            <a:endParaRPr lang="en-GB" sz="2600" dirty="0"/>
          </a:p>
          <a:p>
            <a:r>
              <a:rPr lang="en-GB" sz="2600" dirty="0"/>
              <a:t>Trainee (and trainer) directed session; not Trust/ Board directed</a:t>
            </a:r>
            <a:endParaRPr lang="en-US" sz="2600" dirty="0"/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7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Community Ophthalmology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657350"/>
            <a:ext cx="8396868" cy="40903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Competencies to be gained using RSTACs</a:t>
            </a:r>
          </a:p>
          <a:p>
            <a:r>
              <a:rPr lang="en-US" dirty="0"/>
              <a:t>A number of competencies are knowledge based and not practice-based</a:t>
            </a:r>
          </a:p>
          <a:p>
            <a:r>
              <a:rPr lang="en-US" dirty="0"/>
              <a:t>Details of reading material, links </a:t>
            </a:r>
            <a:r>
              <a:rPr lang="en-US" dirty="0" err="1"/>
              <a:t>etcetra</a:t>
            </a:r>
            <a:r>
              <a:rPr lang="en-US" dirty="0"/>
              <a:t> are available in modules on INSPIRE</a:t>
            </a:r>
          </a:p>
          <a:p>
            <a:endParaRPr lang="en-US" dirty="0"/>
          </a:p>
          <a:p>
            <a:r>
              <a:rPr lang="en-US" dirty="0"/>
              <a:t>Direct link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https://docs.google.com/spreadsheets/d/1Iiw2icnwFuP1al611wzcJqyBVge7oh7_JfM8EhNFTas/edit?usp=sharing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650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253266" y="2697778"/>
            <a:ext cx="6610574" cy="2725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2200" dirty="0">
                <a:solidFill>
                  <a:srgbClr val="49B2BB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  <a:endParaRPr lang="en-US" altLang="en-US" sz="2200" dirty="0">
              <a:solidFill>
                <a:srgbClr val="49B2BB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55600" y="5229200"/>
            <a:ext cx="8208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0" lvl="4" eaLnBrk="1" hangingPunct="1"/>
            <a:endParaRPr lang="en-US" altLang="en-US" sz="1600" dirty="0">
              <a:solidFill>
                <a:srgbClr val="49B2BB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644" t="18377" r="2675" b="40492"/>
          <a:stretch/>
        </p:blipFill>
        <p:spPr>
          <a:xfrm>
            <a:off x="792112" y="1365142"/>
            <a:ext cx="7772400" cy="207866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4386DCA-FCC8-7742-B7A3-C76107750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6141" y="16561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Levels of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289A9-C9FC-4E40-86A4-C8220C25E9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66"/>
          <a:stretch/>
        </p:blipFill>
        <p:spPr>
          <a:xfrm>
            <a:off x="834123" y="4060339"/>
            <a:ext cx="7772400" cy="20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LEVEL DEFINITIONS</a:t>
            </a:r>
            <a:endParaRPr lang="en-US" altLang="en-US" sz="3600" dirty="0">
              <a:solidFill>
                <a:schemeClr val="bg1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933249"/>
            <a:ext cx="8396868" cy="381440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Lucida Grande"/>
                <a:cs typeface="Arial" panose="020B0604020202020204" pitchFamily="34" charset="0"/>
                <a:sym typeface="Helvetica" charset="0"/>
              </a:rPr>
              <a:t>Level 1 – management of low complexity patients </a:t>
            </a:r>
          </a:p>
          <a:p>
            <a:pPr marL="0" indent="0">
              <a:buNone/>
            </a:pPr>
            <a:r>
              <a:rPr lang="en-US" sz="2800" i="1" dirty="0">
                <a:latin typeface="Lucida Grande"/>
                <a:cs typeface="Arial" panose="020B0604020202020204" pitchFamily="34" charset="0"/>
                <a:sym typeface="Helvetica" charset="0"/>
              </a:rPr>
              <a:t>	</a:t>
            </a:r>
            <a:r>
              <a:rPr lang="en-US" sz="2800" i="1" dirty="0">
                <a:solidFill>
                  <a:srgbClr val="FF0000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:basic competence</a:t>
            </a:r>
          </a:p>
          <a:p>
            <a:pPr marL="0" indent="0">
              <a:buNone/>
            </a:pPr>
            <a:endParaRPr lang="en-US" sz="2800" i="1" dirty="0"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Lucida Grande"/>
                <a:cs typeface="Arial" panose="020B0604020202020204" pitchFamily="34" charset="0"/>
                <a:sym typeface="Helvetica" charset="0"/>
              </a:rPr>
              <a:t>Level 2 – management of low complexity patients at appropriate rate </a:t>
            </a:r>
          </a:p>
          <a:p>
            <a:pPr marL="0" indent="0">
              <a:buNone/>
            </a:pPr>
            <a:r>
              <a:rPr lang="en-US" sz="2800" i="1" dirty="0">
                <a:latin typeface="Lucida Grande"/>
                <a:cs typeface="Arial" panose="020B0604020202020204" pitchFamily="34" charset="0"/>
                <a:sym typeface="Helvetica" charset="0"/>
              </a:rPr>
              <a:t>	:</a:t>
            </a:r>
            <a:r>
              <a:rPr lang="en-US" sz="2800" i="1" dirty="0">
                <a:solidFill>
                  <a:srgbClr val="FF0000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independent management of simple cases</a:t>
            </a:r>
          </a:p>
          <a:p>
            <a:pPr marL="0" indent="0">
              <a:buNone/>
            </a:pPr>
            <a:endParaRPr lang="en-US" sz="2800" dirty="0"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Lucida Grande"/>
                <a:cs typeface="Arial" panose="020B0604020202020204" pitchFamily="34" charset="0"/>
                <a:sym typeface="Helvetica" charset="0"/>
              </a:rPr>
              <a:t>Level 3 – management of moderate complexity patients and surgical treatment of low complexity patients</a:t>
            </a:r>
          </a:p>
          <a:p>
            <a:pPr marL="0" indent="0">
              <a:buNone/>
            </a:pPr>
            <a:r>
              <a:rPr lang="en-US" sz="2800" dirty="0">
                <a:latin typeface="Lucida Grande"/>
                <a:cs typeface="Arial" panose="020B0604020202020204" pitchFamily="34" charset="0"/>
                <a:sym typeface="Helvetica" charset="0"/>
              </a:rPr>
              <a:t>	 :</a:t>
            </a:r>
            <a:r>
              <a:rPr lang="en-US" sz="2800" i="1" dirty="0">
                <a:solidFill>
                  <a:srgbClr val="FF0000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standard of Consultant not </a:t>
            </a:r>
            <a:r>
              <a:rPr lang="en-US" sz="2800" i="1" dirty="0" err="1">
                <a:solidFill>
                  <a:srgbClr val="FF0000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specialising</a:t>
            </a:r>
            <a:r>
              <a:rPr lang="en-US" sz="2800" i="1" dirty="0">
                <a:solidFill>
                  <a:srgbClr val="FF0000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in that area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Lucida Grande"/>
                <a:cs typeface="Arial" panose="020B0604020202020204" pitchFamily="34" charset="0"/>
                <a:sym typeface="Helvetica" charset="0"/>
              </a:rPr>
              <a:t>Level 4 – management of uncertainty &amp; complexity of specialty patients</a:t>
            </a:r>
          </a:p>
          <a:p>
            <a:pPr marL="0" indent="0" algn="just">
              <a:buNone/>
            </a:pPr>
            <a:r>
              <a:rPr lang="en-US" sz="2800" dirty="0">
                <a:latin typeface="Lucida Grande"/>
                <a:cs typeface="Arial" panose="020B0604020202020204" pitchFamily="34" charset="0"/>
                <a:sym typeface="Helvetica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:</a:t>
            </a:r>
            <a:r>
              <a:rPr lang="en-US" sz="2800" i="1" dirty="0">
                <a:solidFill>
                  <a:srgbClr val="FF0000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standard of a specialist Consultant</a:t>
            </a:r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2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Levels 1 and 2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933249"/>
            <a:ext cx="8396868" cy="3814408"/>
          </a:xfrm>
        </p:spPr>
        <p:txBody>
          <a:bodyPr>
            <a:normAutofit fontScale="92500"/>
          </a:bodyPr>
          <a:lstStyle/>
          <a:p>
            <a:r>
              <a:rPr lang="en-US" dirty="0"/>
              <a:t>Maximum of 2 years and 1 year respectively</a:t>
            </a:r>
          </a:p>
          <a:p>
            <a:r>
              <a:rPr lang="en-GB" dirty="0"/>
              <a:t>Majority of trainees will achieve Level 1 and 2 training by the end of ST2, but this may be variable </a:t>
            </a:r>
            <a:r>
              <a:rPr lang="en-US" dirty="0"/>
              <a:t>(not necessary) </a:t>
            </a:r>
          </a:p>
          <a:p>
            <a:r>
              <a:rPr lang="en-GB" dirty="0"/>
              <a:t>All Level 2 training must be completed by the end of ST3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Skills are basic and spread across all SIAs</a:t>
            </a:r>
          </a:p>
          <a:p>
            <a:pPr lvl="0"/>
            <a:r>
              <a:rPr lang="en-GB" dirty="0"/>
              <a:t>Level 1 and 2 competencies will be acquired despite a trainee not having rotated through all SIAs. </a:t>
            </a:r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58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 1 and 2 Time-tables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933249"/>
            <a:ext cx="8396868" cy="3814408"/>
          </a:xfrm>
        </p:spPr>
        <p:txBody>
          <a:bodyPr>
            <a:normAutofit/>
          </a:bodyPr>
          <a:lstStyle/>
          <a:p>
            <a:r>
              <a:rPr lang="en-GB" sz="2800" dirty="0"/>
              <a:t>General ophthalmology clinics</a:t>
            </a:r>
          </a:p>
          <a:p>
            <a:endParaRPr lang="en-GB" sz="2800" dirty="0"/>
          </a:p>
          <a:p>
            <a:r>
              <a:rPr lang="en-GB" sz="2800" dirty="0"/>
              <a:t>Emergency/ Urgent Eye Care/ Acute referral Clinics</a:t>
            </a:r>
          </a:p>
          <a:p>
            <a:endParaRPr lang="en-GB" sz="2800" dirty="0"/>
          </a:p>
          <a:p>
            <a:r>
              <a:rPr lang="en-GB" sz="2800" dirty="0"/>
              <a:t>One cataract list</a:t>
            </a:r>
          </a:p>
          <a:p>
            <a:endParaRPr lang="en-GB" sz="2800" dirty="0"/>
          </a:p>
          <a:p>
            <a:r>
              <a:rPr lang="en-GB" sz="2800" dirty="0"/>
              <a:t>One RSTAC (plus PGT)</a:t>
            </a:r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555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Example- West of Scotland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657350"/>
            <a:ext cx="8396868" cy="40903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Level 1 and 2: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All trainees encouraged to complete in TWO years (not mandatory)</a:t>
            </a:r>
          </a:p>
          <a:p>
            <a:pPr>
              <a:buFontTx/>
              <a:buChar char="-"/>
            </a:pPr>
            <a:r>
              <a:rPr lang="en-US" dirty="0"/>
              <a:t>Option of extending Level 2 to a maximum of end of ST3</a:t>
            </a:r>
          </a:p>
          <a:p>
            <a:pPr>
              <a:buFontTx/>
              <a:buChar char="-"/>
            </a:pPr>
            <a:r>
              <a:rPr lang="en-US" dirty="0"/>
              <a:t>Rotations will have General clinic and increased Acute Referral Clinics</a:t>
            </a:r>
          </a:p>
          <a:p>
            <a:pPr>
              <a:buFontTx/>
              <a:buChar char="-"/>
            </a:pPr>
            <a:r>
              <a:rPr lang="en-US" dirty="0"/>
              <a:t>3-month exposure to </a:t>
            </a:r>
            <a:r>
              <a:rPr lang="en-US" dirty="0" err="1"/>
              <a:t>Paeds</a:t>
            </a:r>
            <a:r>
              <a:rPr lang="en-US" dirty="0"/>
              <a:t> and 3-month Cataract immersion training</a:t>
            </a:r>
          </a:p>
          <a:p>
            <a:pPr>
              <a:buFontTx/>
              <a:buChar char="-"/>
            </a:pPr>
            <a:r>
              <a:rPr lang="en-US" dirty="0"/>
              <a:t>First two years will not have Neuro/ </a:t>
            </a:r>
            <a:r>
              <a:rPr lang="en-US" dirty="0" err="1"/>
              <a:t>Oc</a:t>
            </a:r>
            <a:r>
              <a:rPr lang="en-US" dirty="0"/>
              <a:t> motility/ VR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40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 3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933249"/>
            <a:ext cx="8396868" cy="3814408"/>
          </a:xfrm>
        </p:spPr>
        <p:txBody>
          <a:bodyPr>
            <a:normAutofit/>
          </a:bodyPr>
          <a:lstStyle/>
          <a:p>
            <a:r>
              <a:rPr lang="en-US" dirty="0"/>
              <a:t>Level 3 training is current level of ‘sub-</a:t>
            </a:r>
            <a:r>
              <a:rPr lang="en-US" dirty="0" err="1"/>
              <a:t>speciality</a:t>
            </a:r>
            <a:r>
              <a:rPr lang="en-US" dirty="0"/>
              <a:t>’ training for CCT</a:t>
            </a:r>
          </a:p>
          <a:p>
            <a:endParaRPr lang="en-US" dirty="0"/>
          </a:p>
          <a:p>
            <a:r>
              <a:rPr lang="en-US" dirty="0"/>
              <a:t>Twelve SIAs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Cataract, Urgent Eye Care and Community Ophthalmology will not need a dedicated posting; competencies to be acquired simultaneously</a:t>
            </a:r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508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 3 rotations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933249"/>
            <a:ext cx="8396868" cy="38144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Nine SIAs to be completed in 2.5- 3.5 years (depending on how long trainee takes to finish Level 2)</a:t>
            </a:r>
          </a:p>
          <a:p>
            <a:endParaRPr lang="en-US" dirty="0"/>
          </a:p>
          <a:p>
            <a:r>
              <a:rPr lang="en-US" dirty="0"/>
              <a:t>Suggest combining 2 SIAs in some 6-month postings</a:t>
            </a:r>
          </a:p>
          <a:p>
            <a:pPr marL="0" indent="0">
              <a:buNone/>
            </a:pPr>
            <a:r>
              <a:rPr lang="en-US" dirty="0"/>
              <a:t>  	Examples- </a:t>
            </a:r>
            <a:r>
              <a:rPr lang="en-GB" dirty="0"/>
              <a:t>Paediatric Ophthalmology and Ocular Motility</a:t>
            </a:r>
          </a:p>
          <a:p>
            <a:pPr marL="0" indent="0">
              <a:buNone/>
            </a:pPr>
            <a:r>
              <a:rPr lang="en-GB" dirty="0"/>
              <a:t>		      Neuro-ophthalmology and Ocular Motility</a:t>
            </a:r>
          </a:p>
          <a:p>
            <a:pPr marL="0" indent="0">
              <a:buNone/>
            </a:pPr>
            <a:r>
              <a:rPr lang="en-GB" dirty="0"/>
              <a:t>		      Medical Retina and Vitreoretinal Surgery</a:t>
            </a:r>
          </a:p>
          <a:p>
            <a:pPr marL="0" indent="0">
              <a:buNone/>
            </a:pPr>
            <a:r>
              <a:rPr lang="en-GB" dirty="0"/>
              <a:t>		      Medical Retina and Uveitis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4-month postings are also an option- LOCAL solutions</a:t>
            </a:r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878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Example- West of Scotland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69" y="1657350"/>
            <a:ext cx="8396868" cy="4090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/>
              <a:t>Level 3: SIX- MONTH ROTATIONS</a:t>
            </a:r>
          </a:p>
          <a:p>
            <a:r>
              <a:rPr lang="en-US" sz="2600" dirty="0"/>
              <a:t>Medical Retina and Uveitis</a:t>
            </a:r>
          </a:p>
          <a:p>
            <a:r>
              <a:rPr lang="en-US" sz="2600" dirty="0"/>
              <a:t>Ocular motility and Neuro-ophthalmology</a:t>
            </a:r>
          </a:p>
          <a:p>
            <a:r>
              <a:rPr lang="en-US" sz="2600" dirty="0"/>
              <a:t>Cornea</a:t>
            </a:r>
          </a:p>
          <a:p>
            <a:r>
              <a:rPr lang="en-US" sz="2600" dirty="0"/>
              <a:t>Glaucoma</a:t>
            </a:r>
          </a:p>
          <a:p>
            <a:r>
              <a:rPr lang="en-US" sz="2600" dirty="0" err="1"/>
              <a:t>Oculoplastics</a:t>
            </a:r>
            <a:endParaRPr lang="en-US" sz="2600" dirty="0"/>
          </a:p>
          <a:p>
            <a:r>
              <a:rPr lang="en-US" sz="2600" dirty="0" err="1"/>
              <a:t>Vitreo</a:t>
            </a:r>
            <a:r>
              <a:rPr lang="en-US" sz="2600" dirty="0"/>
              <a:t>-retina</a:t>
            </a:r>
          </a:p>
          <a:p>
            <a:r>
              <a:rPr lang="en-US" sz="2600" dirty="0" err="1"/>
              <a:t>Paediatric</a:t>
            </a:r>
            <a:r>
              <a:rPr lang="en-US" sz="2600" dirty="0"/>
              <a:t> Ophthalmology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7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931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36843</TotalTime>
  <Words>580</Words>
  <Application>Microsoft Macintosh PowerPoint</Application>
  <PresentationFormat>On-screen Show (4:3)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</vt:lpstr>
      <vt:lpstr>Bradley Hand</vt:lpstr>
      <vt:lpstr>Calibri</vt:lpstr>
      <vt:lpstr>Calibri Light</vt:lpstr>
      <vt:lpstr>Helvetica</vt:lpstr>
      <vt:lpstr>Lucida Grande</vt:lpstr>
      <vt:lpstr>Wingdings</vt:lpstr>
      <vt:lpstr>Office Theme</vt:lpstr>
      <vt:lpstr>PowerPoint Presentation</vt:lpstr>
      <vt:lpstr>Levels of Training</vt:lpstr>
      <vt:lpstr>LEVEL DEFINITIONS</vt:lpstr>
      <vt:lpstr>Levels 1 and 2</vt:lpstr>
      <vt:lpstr>Level 1 and 2 Time-tables</vt:lpstr>
      <vt:lpstr>Example- West of Scotland</vt:lpstr>
      <vt:lpstr>Level 3</vt:lpstr>
      <vt:lpstr>Level 3 rotations</vt:lpstr>
      <vt:lpstr>Example- West of Scotland</vt:lpstr>
      <vt:lpstr>Level 3 Time-table</vt:lpstr>
      <vt:lpstr>Levels 1-3: RSTAC</vt:lpstr>
      <vt:lpstr>Community Ophthalmology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Price</dc:creator>
  <cp:lastModifiedBy>Vikas Chadha</cp:lastModifiedBy>
  <cp:revision>265</cp:revision>
  <cp:lastPrinted>2022-04-20T14:36:45Z</cp:lastPrinted>
  <dcterms:created xsi:type="dcterms:W3CDTF">2018-03-08T17:27:16Z</dcterms:created>
  <dcterms:modified xsi:type="dcterms:W3CDTF">2023-11-01T17:23:47Z</dcterms:modified>
</cp:coreProperties>
</file>