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23" r:id="rId1"/>
  </p:sldMasterIdLst>
  <p:notesMasterIdLst>
    <p:notesMasterId r:id="rId27"/>
  </p:notesMasterIdLst>
  <p:sldIdLst>
    <p:sldId id="256" r:id="rId2"/>
    <p:sldId id="257" r:id="rId3"/>
    <p:sldId id="561" r:id="rId4"/>
    <p:sldId id="258" r:id="rId5"/>
    <p:sldId id="259" r:id="rId6"/>
    <p:sldId id="264" r:id="rId7"/>
    <p:sldId id="265" r:id="rId8"/>
    <p:sldId id="268" r:id="rId9"/>
    <p:sldId id="269" r:id="rId10"/>
    <p:sldId id="270" r:id="rId11"/>
    <p:sldId id="262" r:id="rId12"/>
    <p:sldId id="263" r:id="rId13"/>
    <p:sldId id="271" r:id="rId14"/>
    <p:sldId id="272" r:id="rId15"/>
    <p:sldId id="273" r:id="rId16"/>
    <p:sldId id="292" r:id="rId17"/>
    <p:sldId id="278" r:id="rId18"/>
    <p:sldId id="279" r:id="rId19"/>
    <p:sldId id="280" r:id="rId20"/>
    <p:sldId id="283" r:id="rId21"/>
    <p:sldId id="285" r:id="rId22"/>
    <p:sldId id="281" r:id="rId23"/>
    <p:sldId id="282" r:id="rId24"/>
    <p:sldId id="560" r:id="rId25"/>
    <p:sldId id="562"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2C59"/>
    <a:srgbClr val="26375C"/>
    <a:srgbClr val="F7F7F7"/>
    <a:srgbClr val="002C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17D6D2-8D0D-4858-9E22-81DD46AF24AF}" v="2" dt="2023-11-20T15:45:53.950"/>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Lato Regular"/>
          <a:ea typeface="Lato Regular"/>
          <a:cs typeface="Lato Regular"/>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0E1"/>
          </a:solidFill>
        </a:fill>
      </a:tcStyle>
    </a:wholeTbl>
    <a:band2H>
      <a:tcTxStyle/>
      <a:tcStyle>
        <a:tcBdr/>
        <a:fill>
          <a:solidFill>
            <a:srgbClr val="E6E9F1"/>
          </a:solidFill>
        </a:fill>
      </a:tcStyle>
    </a:band2H>
    <a:firstCol>
      <a:tcTxStyle b="on" i="off">
        <a:font>
          <a:latin typeface="Lato Bold"/>
          <a:ea typeface="Lato Bold"/>
          <a:cs typeface="Lato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Lato Bold"/>
          <a:ea typeface="Lato Bold"/>
          <a:cs typeface="Lato Bol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Lato Bold"/>
          <a:ea typeface="Lato Bold"/>
          <a:cs typeface="Lato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Lato Regular"/>
          <a:ea typeface="Lato Regular"/>
          <a:cs typeface="Lato Regular"/>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
          <a:latin typeface="Lato Bold"/>
          <a:ea typeface="Lato Bold"/>
          <a:cs typeface="Lato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Lato Bold"/>
          <a:ea typeface="Lato Bold"/>
          <a:cs typeface="Lato Bol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Lato Bold"/>
          <a:ea typeface="Lato Bold"/>
          <a:cs typeface="Lato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Lato Regular"/>
          <a:ea typeface="Lato Regular"/>
          <a:cs typeface="Lato Regular"/>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8EAD0"/>
          </a:solidFill>
        </a:fill>
      </a:tcStyle>
    </a:wholeTbl>
    <a:band2H>
      <a:tcTxStyle/>
      <a:tcStyle>
        <a:tcBdr/>
        <a:fill>
          <a:solidFill>
            <a:srgbClr val="ECF5E9"/>
          </a:solidFill>
        </a:fill>
      </a:tcStyle>
    </a:band2H>
    <a:firstCol>
      <a:tcTxStyle b="on" i="off">
        <a:font>
          <a:latin typeface="Lato Bold"/>
          <a:ea typeface="Lato Bold"/>
          <a:cs typeface="Lato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Lato Bold"/>
          <a:ea typeface="Lato Bold"/>
          <a:cs typeface="Lato Bol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Lato Bold"/>
          <a:ea typeface="Lato Bold"/>
          <a:cs typeface="Lato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Lato Regular"/>
          <a:ea typeface="Lato Regular"/>
          <a:cs typeface="Lato Regular"/>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Lato Bold"/>
          <a:ea typeface="Lato Bold"/>
          <a:cs typeface="Lato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Lato Bold"/>
          <a:ea typeface="Lato Bold"/>
          <a:cs typeface="Lato Bold"/>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Lato Bold"/>
          <a:ea typeface="Lato Bold"/>
          <a:cs typeface="Lato Bold"/>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Lato Regular"/>
          <a:ea typeface="Lato Regular"/>
          <a:cs typeface="Lato Regular"/>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Lato Bold"/>
          <a:ea typeface="Lato Bold"/>
          <a:cs typeface="Lato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Lato Bold"/>
          <a:ea typeface="Lato Bold"/>
          <a:cs typeface="Lato Bol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Lato Bold"/>
          <a:ea typeface="Lato Bold"/>
          <a:cs typeface="Lato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Lato Regular"/>
          <a:ea typeface="Lato Regular"/>
          <a:cs typeface="Lato Regular"/>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Lato Bold"/>
          <a:ea typeface="Lato Bold"/>
          <a:cs typeface="Lato Bold"/>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Lato Bold"/>
          <a:ea typeface="Lato Bold"/>
          <a:cs typeface="Lato Bold"/>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Lato Bold"/>
          <a:ea typeface="Lato Bold"/>
          <a:cs typeface="Lato Bold"/>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868"/>
    <p:restoredTop sz="85674"/>
  </p:normalViewPr>
  <p:slideViewPr>
    <p:cSldViewPr snapToGrid="0" snapToObjects="1">
      <p:cViewPr varScale="1">
        <p:scale>
          <a:sx n="44" d="100"/>
          <a:sy n="44" d="100"/>
        </p:scale>
        <p:origin x="47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6" name="Shape 46"/>
          <p:cNvSpPr>
            <a:spLocks noGrp="1" noRot="1" noChangeAspect="1"/>
          </p:cNvSpPr>
          <p:nvPr>
            <p:ph type="sldImg"/>
          </p:nvPr>
        </p:nvSpPr>
        <p:spPr>
          <a:xfrm>
            <a:off x="1143000" y="685800"/>
            <a:ext cx="4572000" cy="3429000"/>
          </a:xfrm>
          <a:prstGeom prst="rect">
            <a:avLst/>
          </a:prstGeom>
        </p:spPr>
        <p:txBody>
          <a:bodyPr/>
          <a:lstStyle/>
          <a:p>
            <a:endParaRPr/>
          </a:p>
        </p:txBody>
      </p:sp>
      <p:sp>
        <p:nvSpPr>
          <p:cNvPr id="47" name="Shape 4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One issue we had with the old </a:t>
            </a:r>
            <a:r>
              <a:rPr lang="en-GB" dirty="0" err="1"/>
              <a:t>ePortfolio</a:t>
            </a:r>
            <a:r>
              <a:rPr lang="en-GB" dirty="0"/>
              <a:t> is that the website didn’t really work on mobile devices, well it does now! Whatever screen size you use, the website will adapt and re-order the information to make it easy to navigate on that device. Perfect for using on mobiles and tablets.</a:t>
            </a:r>
          </a:p>
        </p:txBody>
      </p:sp>
    </p:spTree>
    <p:extLst>
      <p:ext uri="{BB962C8B-B14F-4D97-AF65-F5344CB8AC3E}">
        <p14:creationId xmlns:p14="http://schemas.microsoft.com/office/powerpoint/2010/main" val="41836018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3105388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Not only is the website dynamic but there is an app for both iOS and Android. This app allows you to write and review all of your log entries both online and offline. If you write a log whilst offline, the next time you connect, everything online will be updated. This app is two ways, so if you write a log entry online, it will appear in the app.  The app is not just for writing logs though, you can also link the entries to clinical experience groups and to capabilities.</a:t>
            </a:r>
          </a:p>
        </p:txBody>
      </p:sp>
    </p:spTree>
    <p:extLst>
      <p:ext uri="{BB962C8B-B14F-4D97-AF65-F5344CB8AC3E}">
        <p14:creationId xmlns:p14="http://schemas.microsoft.com/office/powerpoint/2010/main" val="34493725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a:t>The </a:t>
            </a:r>
            <a:r>
              <a:rPr lang="en-GB" dirty="0"/>
              <a:t>new Portfolio has a fantastic inbuilt messaging service that is easily viewable and with personalised notifications. You can easily see when a message has been read. We imagine this will be used to organise ESRs, prompt trainees on assessments and to discuss tutorial ideas etc.</a:t>
            </a:r>
          </a:p>
        </p:txBody>
      </p:sp>
    </p:spTree>
    <p:extLst>
      <p:ext uri="{BB962C8B-B14F-4D97-AF65-F5344CB8AC3E}">
        <p14:creationId xmlns:p14="http://schemas.microsoft.com/office/powerpoint/2010/main" val="156812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Some trainees struggle to reflect in written form. The new Portfolio will easily allow the trainee to use natural language to write their log entries. This will be a huge benefit to both trainees and trainers. To do this, the website utilises the built in digital assistant on the device the user is using, such as </a:t>
            </a:r>
            <a:r>
              <a:rPr lang="en-GB" dirty="0" err="1"/>
              <a:t>siri</a:t>
            </a:r>
            <a:r>
              <a:rPr lang="en-GB" dirty="0"/>
              <a:t>. This means that it will be much more accurate as will probably have already learnt the voice of the user. Obviously it won’t know a lot of medical jargon but will pick this up over time.</a:t>
            </a:r>
          </a:p>
        </p:txBody>
      </p:sp>
    </p:spTree>
    <p:extLst>
      <p:ext uri="{BB962C8B-B14F-4D97-AF65-F5344CB8AC3E}">
        <p14:creationId xmlns:p14="http://schemas.microsoft.com/office/powerpoint/2010/main" val="133550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Something that was really important to me was the ability to perform powerful searches, to harvest rich data which could be analysed and hopefully, ultimately, allow evidenced guidance to trainees on where they might need to focus next. The search function can also be used by yourselves to find information you have stored on the portfolio.</a:t>
            </a:r>
          </a:p>
        </p:txBody>
      </p:sp>
    </p:spTree>
    <p:extLst>
      <p:ext uri="{BB962C8B-B14F-4D97-AF65-F5344CB8AC3E}">
        <p14:creationId xmlns:p14="http://schemas.microsoft.com/office/powerpoint/2010/main" val="33060078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At the moment, you are not able to see how you have developed over time with assessments. Moving forwards, we will be able to see multiples of the same assessment to identify improvement but also patterns or areas that might require more attention.</a:t>
            </a:r>
          </a:p>
        </p:txBody>
      </p:sp>
    </p:spTree>
    <p:extLst>
      <p:ext uri="{BB962C8B-B14F-4D97-AF65-F5344CB8AC3E}">
        <p14:creationId xmlns:p14="http://schemas.microsoft.com/office/powerpoint/2010/main" val="41181686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GB"/>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7" name="Date Placeholder 6"/>
          <p:cNvSpPr>
            <a:spLocks noGrp="1"/>
          </p:cNvSpPr>
          <p:nvPr>
            <p:ph type="dt" sz="half" idx="10"/>
          </p:nvPr>
        </p:nvSpPr>
        <p:spPr/>
        <p:txBody>
          <a:bodyPr/>
          <a:lstStyle/>
          <a:p>
            <a:fld id="{CB70576A-C525-5643-A66F-094AFDFF22B4}" type="datetimeFigureOut">
              <a:rPr lang="en-GB" smtClean="0"/>
              <a:t>07/12/2023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4271757756"/>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CB70576A-C525-5643-A66F-094AFDFF22B4}" type="datetimeFigureOut">
              <a:rPr lang="en-GB" smtClean="0"/>
              <a:t>07/12/2023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32959179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CB70576A-C525-5643-A66F-094AFDFF22B4}" type="datetimeFigureOut">
              <a:rPr lang="en-GB" smtClean="0"/>
              <a:t>07/12/2023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22417820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88400" y="385200"/>
            <a:ext cx="9259200" cy="604800"/>
          </a:xfrm>
        </p:spPr>
        <p:txBody>
          <a:bodyPr anchor="ctr"/>
          <a:lstStyle>
            <a:lvl1pPr>
              <a:defRPr sz="3400">
                <a:solidFill>
                  <a:schemeClr val="bg1"/>
                </a:solidFill>
              </a:defRPr>
            </a:lvl1pPr>
          </a:lstStyle>
          <a:p>
            <a:r>
              <a:rPr lang="en-GB" noProof="0"/>
              <a:t>Click to edit Master title style</a:t>
            </a:r>
          </a:p>
        </p:txBody>
      </p:sp>
      <p:sp>
        <p:nvSpPr>
          <p:cNvPr id="3" name="Text Placeholder 2"/>
          <p:cNvSpPr>
            <a:spLocks noGrp="1"/>
          </p:cNvSpPr>
          <p:nvPr>
            <p:ph type="body" idx="1"/>
          </p:nvPr>
        </p:nvSpPr>
        <p:spPr>
          <a:xfrm>
            <a:off x="788400" y="1634400"/>
            <a:ext cx="10515600" cy="856167"/>
          </a:xfrm>
        </p:spPr>
        <p:txBody>
          <a:bodyPr/>
          <a:lstStyle>
            <a:lvl1pPr marL="0" indent="0">
              <a:lnSpc>
                <a:spcPts val="3200"/>
              </a:lnSpc>
              <a:spcBef>
                <a:spcPts val="0"/>
              </a:spcBef>
              <a:buNone/>
              <a:defRPr sz="26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noProof="0"/>
              <a:t>Click to edit Master text styles</a:t>
            </a:r>
          </a:p>
        </p:txBody>
      </p:sp>
      <p:sp>
        <p:nvSpPr>
          <p:cNvPr id="11" name="Text Placeholder 10"/>
          <p:cNvSpPr>
            <a:spLocks noGrp="1"/>
          </p:cNvSpPr>
          <p:nvPr>
            <p:ph type="body" sz="quarter" idx="10"/>
          </p:nvPr>
        </p:nvSpPr>
        <p:spPr>
          <a:xfrm>
            <a:off x="788400" y="2774428"/>
            <a:ext cx="10515600" cy="2563813"/>
          </a:xfrm>
        </p:spPr>
        <p:txBody>
          <a:bodyPr numCol="2" spcCol="360000"/>
          <a:lstStyle>
            <a:lvl1pPr marL="216000" indent="-216000">
              <a:lnSpc>
                <a:spcPts val="2050"/>
              </a:lnSpc>
              <a:spcBef>
                <a:spcPts val="0"/>
              </a:spcBef>
              <a:spcAft>
                <a:spcPts val="1100"/>
              </a:spcAft>
              <a:buSzPct val="120000"/>
              <a:defRPr sz="1750"/>
            </a:lvl1pPr>
            <a:lvl2pPr marL="216000" indent="0">
              <a:buNone/>
              <a:defRPr sz="1700"/>
            </a:lvl2pPr>
            <a:lvl3pPr>
              <a:defRPr sz="1400"/>
            </a:lvl3pPr>
            <a:lvl4pPr>
              <a:defRPr sz="1200"/>
            </a:lvl4pPr>
            <a:lvl5pPr>
              <a:defRPr sz="10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3" name="Text Placeholder 12"/>
          <p:cNvSpPr>
            <a:spLocks noGrp="1"/>
          </p:cNvSpPr>
          <p:nvPr>
            <p:ph type="body" sz="quarter" idx="11"/>
          </p:nvPr>
        </p:nvSpPr>
        <p:spPr>
          <a:xfrm>
            <a:off x="788988" y="5565912"/>
            <a:ext cx="10515012" cy="417513"/>
          </a:xfrm>
        </p:spPr>
        <p:txBody>
          <a:bodyPr/>
          <a:lstStyle>
            <a:lvl1pPr marL="0" indent="0">
              <a:buNone/>
              <a:defRPr sz="1750">
                <a:solidFill>
                  <a:schemeClr val="accent1"/>
                </a:solidFill>
              </a:defRPr>
            </a:lvl1pPr>
            <a:lvl2pPr>
              <a:defRPr sz="1700">
                <a:solidFill>
                  <a:schemeClr val="accent1"/>
                </a:solidFill>
              </a:defRPr>
            </a:lvl2pPr>
            <a:lvl3pPr>
              <a:defRPr sz="1700">
                <a:solidFill>
                  <a:schemeClr val="accent1"/>
                </a:solidFill>
              </a:defRPr>
            </a:lvl3pPr>
            <a:lvl4pPr>
              <a:defRPr sz="1700">
                <a:solidFill>
                  <a:schemeClr val="accent1"/>
                </a:solidFill>
              </a:defRPr>
            </a:lvl4pPr>
            <a:lvl5pPr>
              <a:defRPr sz="1700">
                <a:solidFill>
                  <a:schemeClr val="accent1"/>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12745540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CB70576A-C525-5643-A66F-094AFDFF22B4}" type="datetimeFigureOut">
              <a:rPr lang="en-GB" smtClean="0"/>
              <a:t>07/12/2023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28862233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GB"/>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7" name="Date Placeholder 6"/>
          <p:cNvSpPr>
            <a:spLocks noGrp="1"/>
          </p:cNvSpPr>
          <p:nvPr>
            <p:ph type="dt" sz="half" idx="10"/>
          </p:nvPr>
        </p:nvSpPr>
        <p:spPr/>
        <p:txBody>
          <a:bodyPr/>
          <a:lstStyle/>
          <a:p>
            <a:fld id="{CB70576A-C525-5643-A66F-094AFDFF22B4}" type="datetimeFigureOut">
              <a:rPr lang="en-GB" smtClean="0"/>
              <a:t>07/12/2023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4230751061"/>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Date Placeholder 7"/>
          <p:cNvSpPr>
            <a:spLocks noGrp="1"/>
          </p:cNvSpPr>
          <p:nvPr>
            <p:ph type="dt" sz="half" idx="10"/>
          </p:nvPr>
        </p:nvSpPr>
        <p:spPr/>
        <p:txBody>
          <a:bodyPr/>
          <a:lstStyle/>
          <a:p>
            <a:fld id="{CB70576A-C525-5643-A66F-094AFDFF22B4}" type="datetimeFigureOut">
              <a:rPr lang="en-GB" smtClean="0"/>
              <a:t>07/12/2023</a:t>
            </a:fld>
            <a:endParaRPr lang="en-GB"/>
          </a:p>
        </p:txBody>
      </p:sp>
      <p:sp>
        <p:nvSpPr>
          <p:cNvPr id="9" name="Footer Placeholder 8"/>
          <p:cNvSpPr>
            <a:spLocks noGrp="1"/>
          </p:cNvSpPr>
          <p:nvPr>
            <p:ph type="ftr" sz="quarter" idx="11"/>
          </p:nvPr>
        </p:nvSpPr>
        <p:spPr/>
        <p:txBody>
          <a:bodyPr/>
          <a:lstStyle/>
          <a:p>
            <a:endParaRPr lang="en-GB"/>
          </a:p>
        </p:txBody>
      </p:sp>
      <p:sp>
        <p:nvSpPr>
          <p:cNvPr id="10" name="Slide Number Placeholder 9"/>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22193489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7" name="Date Placeholder 6"/>
          <p:cNvSpPr>
            <a:spLocks noGrp="1"/>
          </p:cNvSpPr>
          <p:nvPr>
            <p:ph type="dt" sz="half" idx="10"/>
          </p:nvPr>
        </p:nvSpPr>
        <p:spPr/>
        <p:txBody>
          <a:bodyPr/>
          <a:lstStyle/>
          <a:p>
            <a:fld id="{CB70576A-C525-5643-A66F-094AFDFF22B4}" type="datetimeFigureOut">
              <a:rPr lang="en-GB" smtClean="0"/>
              <a:t>07/12/2023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6CB4B4D-7CA3-9044-876B-883B54F8677D}" type="slidenum">
              <a:rPr lang="en-GB" smtClean="0"/>
              <a:t>‹#›</a:t>
            </a:fld>
            <a:endParaRPr lang="en-GB"/>
          </a:p>
        </p:txBody>
      </p:sp>
      <p:sp>
        <p:nvSpPr>
          <p:cNvPr id="10" name="Title 9"/>
          <p:cNvSpPr>
            <a:spLocks noGrp="1"/>
          </p:cNvSpPr>
          <p:nvPr>
            <p:ph type="title"/>
          </p:nvPr>
        </p:nvSpPr>
        <p:spPr/>
        <p:txBody>
          <a:bodyPr/>
          <a:lstStyle/>
          <a:p>
            <a:r>
              <a:rPr lang="en-GB"/>
              <a:t>Click to edit Master title style</a:t>
            </a:r>
            <a:endParaRPr lang="en-US" dirty="0"/>
          </a:p>
        </p:txBody>
      </p:sp>
    </p:spTree>
    <p:extLst>
      <p:ext uri="{BB962C8B-B14F-4D97-AF65-F5344CB8AC3E}">
        <p14:creationId xmlns:p14="http://schemas.microsoft.com/office/powerpoint/2010/main" val="3975971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CB70576A-C525-5643-A66F-094AFDFF22B4}" type="datetimeFigureOut">
              <a:rPr lang="en-GB" smtClean="0"/>
              <a:t>07/12/2023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2174004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70576A-C525-5643-A66F-094AFDFF22B4}" type="datetimeFigureOut">
              <a:rPr lang="en-GB" smtClean="0"/>
              <a:t>07/12/2023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18901044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GB"/>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9" name="Date Placeholder 8"/>
          <p:cNvSpPr>
            <a:spLocks noGrp="1"/>
          </p:cNvSpPr>
          <p:nvPr>
            <p:ph type="dt" sz="half" idx="10"/>
          </p:nvPr>
        </p:nvSpPr>
        <p:spPr/>
        <p:txBody>
          <a:bodyPr/>
          <a:lstStyle/>
          <a:p>
            <a:fld id="{CB70576A-C525-5643-A66F-094AFDFF22B4}" type="datetimeFigureOut">
              <a:rPr lang="en-GB" smtClean="0"/>
              <a:t>07/12/2023</a:t>
            </a:fld>
            <a:endParaRPr lang="en-GB"/>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GB"/>
          </a:p>
        </p:txBody>
      </p:sp>
      <p:sp>
        <p:nvSpPr>
          <p:cNvPr id="11" name="Slide Number Placeholder 10"/>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19130800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GB"/>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CB70576A-C525-5643-A66F-094AFDFF22B4}" type="datetimeFigureOut">
              <a:rPr lang="en-GB" smtClean="0"/>
              <a:t>07/12/2023</a:t>
            </a:fld>
            <a:endParaRPr lang="en-GB"/>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GB"/>
          </a:p>
        </p:txBody>
      </p:sp>
      <p:sp>
        <p:nvSpPr>
          <p:cNvPr id="10" name="Slide Number Placeholder 9"/>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32167426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CB70576A-C525-5643-A66F-094AFDFF22B4}" type="datetimeFigureOut">
              <a:rPr lang="en-GB" smtClean="0"/>
              <a:t>07/12/2023</a:t>
            </a:fld>
            <a:endParaRPr lang="en-GB"/>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GB"/>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6CB4B4D-7CA3-9044-876B-883B54F8677D}" type="slidenum">
              <a:rPr lang="en-GB" smtClean="0"/>
              <a:t>‹#›</a:t>
            </a:fld>
            <a:endParaRPr lang="en-GB"/>
          </a:p>
        </p:txBody>
      </p:sp>
    </p:spTree>
    <p:extLst>
      <p:ext uri="{BB962C8B-B14F-4D97-AF65-F5344CB8AC3E}">
        <p14:creationId xmlns:p14="http://schemas.microsoft.com/office/powerpoint/2010/main" val="4276160518"/>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2.xml"/><Relationship Id="rId5" Type="http://schemas.openxmlformats.org/officeDocument/2006/relationships/image" Target="../media/image29.jpeg"/><Relationship Id="rId4" Type="http://schemas.openxmlformats.org/officeDocument/2006/relationships/image" Target="../media/image28.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title.png" descr="title.png"/>
          <p:cNvPicPr>
            <a:picLocks noChangeAspect="1"/>
          </p:cNvPicPr>
          <p:nvPr/>
        </p:nvPicPr>
        <p:blipFill>
          <a:blip r:embed="rId2"/>
          <a:stretch>
            <a:fillRect/>
          </a:stretch>
        </p:blipFill>
        <p:spPr>
          <a:xfrm>
            <a:off x="1082288" y="992830"/>
            <a:ext cx="9298029" cy="3235140"/>
          </a:xfrm>
          <a:prstGeom prst="rect">
            <a:avLst/>
          </a:prstGeom>
          <a:ln w="12700">
            <a:miter lim="400000"/>
          </a:ln>
        </p:spPr>
      </p:pic>
      <p:pic>
        <p:nvPicPr>
          <p:cNvPr id="3" name="Graphic 2">
            <a:extLst>
              <a:ext uri="{FF2B5EF4-FFF2-40B4-BE49-F238E27FC236}">
                <a16:creationId xmlns:a16="http://schemas.microsoft.com/office/drawing/2014/main" id="{8885EBEB-069E-CD92-03A2-995102C285A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31302" y="2610400"/>
            <a:ext cx="6281113" cy="135967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 name="Tweet 5.png" descr="Tweet 5.png"/>
          <p:cNvPicPr>
            <a:picLocks noChangeAspect="1"/>
          </p:cNvPicPr>
          <p:nvPr/>
        </p:nvPicPr>
        <p:blipFill>
          <a:blip r:embed="rId3"/>
          <a:stretch>
            <a:fillRect/>
          </a:stretch>
        </p:blipFill>
        <p:spPr>
          <a:xfrm>
            <a:off x="0" y="0"/>
            <a:ext cx="12192000" cy="6858000"/>
          </a:xfrm>
          <a:prstGeom prst="rect">
            <a:avLst/>
          </a:prstGeom>
          <a:ln w="12700">
            <a:miter lim="400000"/>
          </a:ln>
        </p:spPr>
      </p:pic>
      <p:sp>
        <p:nvSpPr>
          <p:cNvPr id="2" name="Rectangle 1">
            <a:extLst>
              <a:ext uri="{FF2B5EF4-FFF2-40B4-BE49-F238E27FC236}">
                <a16:creationId xmlns:a16="http://schemas.microsoft.com/office/drawing/2014/main" id="{193DFD7A-DA76-933E-FB99-E16F93CB5A8A}"/>
              </a:ext>
            </a:extLst>
          </p:cNvPr>
          <p:cNvSpPr/>
          <p:nvPr/>
        </p:nvSpPr>
        <p:spPr>
          <a:xfrm>
            <a:off x="9739422" y="5295014"/>
            <a:ext cx="2452577" cy="1562986"/>
          </a:xfrm>
          <a:prstGeom prst="rect">
            <a:avLst/>
          </a:prstGeom>
          <a:solidFill>
            <a:srgbClr val="F7F7F7"/>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Tweet 12.png" descr="Tweet 12.png"/>
          <p:cNvPicPr>
            <a:picLocks noChangeAspect="1"/>
          </p:cNvPicPr>
          <p:nvPr/>
        </p:nvPicPr>
        <p:blipFill>
          <a:blip r:embed="rId3"/>
          <a:stretch>
            <a:fillRect/>
          </a:stretch>
        </p:blipFill>
        <p:spPr>
          <a:xfrm>
            <a:off x="0" y="0"/>
            <a:ext cx="12192000" cy="6858000"/>
          </a:xfrm>
          <a:prstGeom prst="rect">
            <a:avLst/>
          </a:prstGeom>
          <a:ln w="12700">
            <a:miter lim="400000"/>
          </a:ln>
        </p:spPr>
      </p:pic>
      <p:sp>
        <p:nvSpPr>
          <p:cNvPr id="2" name="Rectangle 1">
            <a:extLst>
              <a:ext uri="{FF2B5EF4-FFF2-40B4-BE49-F238E27FC236}">
                <a16:creationId xmlns:a16="http://schemas.microsoft.com/office/drawing/2014/main" id="{443D6484-412C-3436-B368-19E3E76FC7E3}"/>
              </a:ext>
            </a:extLst>
          </p:cNvPr>
          <p:cNvSpPr/>
          <p:nvPr/>
        </p:nvSpPr>
        <p:spPr>
          <a:xfrm>
            <a:off x="9803218" y="5124893"/>
            <a:ext cx="2388781" cy="1733107"/>
          </a:xfrm>
          <a:prstGeom prst="rect">
            <a:avLst/>
          </a:prstGeom>
          <a:solidFill>
            <a:srgbClr val="26375C"/>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Search.png" descr="Search.png"/>
          <p:cNvPicPr>
            <a:picLocks noChangeAspect="1"/>
          </p:cNvPicPr>
          <p:nvPr/>
        </p:nvPicPr>
        <p:blipFill>
          <a:blip r:embed="rId2"/>
          <a:stretch>
            <a:fillRect/>
          </a:stretch>
        </p:blipFill>
        <p:spPr>
          <a:xfrm>
            <a:off x="0" y="0"/>
            <a:ext cx="12192000" cy="6858000"/>
          </a:xfrm>
          <a:prstGeom prst="rect">
            <a:avLst/>
          </a:prstGeom>
          <a:ln w="12700">
            <a:miter lim="400000"/>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Tweet 13.png" descr="Tweet 13.png"/>
          <p:cNvPicPr>
            <a:picLocks noChangeAspect="1"/>
          </p:cNvPicPr>
          <p:nvPr/>
        </p:nvPicPr>
        <p:blipFill>
          <a:blip r:embed="rId3"/>
          <a:stretch>
            <a:fillRect/>
          </a:stretch>
        </p:blipFill>
        <p:spPr>
          <a:xfrm>
            <a:off x="0" y="0"/>
            <a:ext cx="12192000" cy="6858000"/>
          </a:xfrm>
          <a:prstGeom prst="rect">
            <a:avLst/>
          </a:prstGeom>
          <a:ln w="12700">
            <a:miter lim="400000"/>
          </a:ln>
        </p:spPr>
      </p:pic>
      <p:sp>
        <p:nvSpPr>
          <p:cNvPr id="2" name="Rectangle 1">
            <a:extLst>
              <a:ext uri="{FF2B5EF4-FFF2-40B4-BE49-F238E27FC236}">
                <a16:creationId xmlns:a16="http://schemas.microsoft.com/office/drawing/2014/main" id="{F8D67051-3763-1BE6-F828-CE988C731F3D}"/>
              </a:ext>
            </a:extLst>
          </p:cNvPr>
          <p:cNvSpPr/>
          <p:nvPr/>
        </p:nvSpPr>
        <p:spPr>
          <a:xfrm>
            <a:off x="9803218" y="5124893"/>
            <a:ext cx="2388781" cy="1733107"/>
          </a:xfrm>
          <a:prstGeom prst="rect">
            <a:avLst/>
          </a:prstGeom>
          <a:solidFill>
            <a:srgbClr val="26375C"/>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4F2F0"/>
        </a:solidFill>
        <a:effectLst/>
      </p:bgPr>
    </p:bg>
    <p:spTree>
      <p:nvGrpSpPr>
        <p:cNvPr id="1" name=""/>
        <p:cNvGrpSpPr/>
        <p:nvPr/>
      </p:nvGrpSpPr>
      <p:grpSpPr>
        <a:xfrm>
          <a:off x="0" y="0"/>
          <a:ext cx="0" cy="0"/>
          <a:chOff x="0" y="0"/>
          <a:chExt cx="0" cy="0"/>
        </a:xfrm>
      </p:grpSpPr>
      <p:pic>
        <p:nvPicPr>
          <p:cNvPr id="81" name="Image" descr="Image"/>
          <p:cNvPicPr>
            <a:picLocks noChangeAspect="1"/>
          </p:cNvPicPr>
          <p:nvPr/>
        </p:nvPicPr>
        <p:blipFill>
          <a:blip r:embed="rId2"/>
          <a:stretch>
            <a:fillRect/>
          </a:stretch>
        </p:blipFill>
        <p:spPr>
          <a:xfrm>
            <a:off x="-380989" y="0"/>
            <a:ext cx="12953978" cy="7507685"/>
          </a:xfrm>
          <a:prstGeom prst="rect">
            <a:avLst/>
          </a:prstGeom>
          <a:ln w="12700">
            <a:miter lim="400000"/>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Tweet 16.png" descr="Tweet 16.png"/>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2" name="Rectangle 1">
            <a:extLst>
              <a:ext uri="{FF2B5EF4-FFF2-40B4-BE49-F238E27FC236}">
                <a16:creationId xmlns:a16="http://schemas.microsoft.com/office/drawing/2014/main" id="{AF59FFBB-1FD8-BE60-B644-694663DCA570}"/>
              </a:ext>
            </a:extLst>
          </p:cNvPr>
          <p:cNvSpPr/>
          <p:nvPr/>
        </p:nvSpPr>
        <p:spPr>
          <a:xfrm>
            <a:off x="9803218" y="5124893"/>
            <a:ext cx="2388781" cy="1733107"/>
          </a:xfrm>
          <a:prstGeom prst="rect">
            <a:avLst/>
          </a:prstGeom>
          <a:solidFill>
            <a:srgbClr val="26375C"/>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E28533-BA0B-4ABA-CFE9-D0FDCAF3CF9B}"/>
              </a:ext>
            </a:extLst>
          </p:cNvPr>
          <p:cNvSpPr txBox="1"/>
          <p:nvPr/>
        </p:nvSpPr>
        <p:spPr>
          <a:xfrm>
            <a:off x="1155404" y="843677"/>
            <a:ext cx="9881191" cy="2585323"/>
          </a:xfrm>
          <a:prstGeom prst="rect">
            <a:avLst/>
          </a:prstGeom>
          <a:noFill/>
        </p:spPr>
        <p:txBody>
          <a:bodyPr wrap="square">
            <a:spAutoFit/>
          </a:bodyPr>
          <a:lstStyle/>
          <a:p>
            <a:r>
              <a:rPr lang="en-GB" sz="5400" dirty="0"/>
              <a:t>The new portfolio has graphs to track progression against each of the 4 Levels</a:t>
            </a:r>
          </a:p>
        </p:txBody>
      </p:sp>
      <p:pic>
        <p:nvPicPr>
          <p:cNvPr id="4" name="Picture 3">
            <a:extLst>
              <a:ext uri="{FF2B5EF4-FFF2-40B4-BE49-F238E27FC236}">
                <a16:creationId xmlns:a16="http://schemas.microsoft.com/office/drawing/2014/main" id="{1FBEA4E4-83C8-FBD1-427C-5F08C128D5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6390" y="2565695"/>
            <a:ext cx="6075406" cy="4069021"/>
          </a:xfrm>
          <a:prstGeom prst="rect">
            <a:avLst/>
          </a:prstGeom>
        </p:spPr>
      </p:pic>
    </p:spTree>
    <p:extLst>
      <p:ext uri="{BB962C8B-B14F-4D97-AF65-F5344CB8AC3E}">
        <p14:creationId xmlns:p14="http://schemas.microsoft.com/office/powerpoint/2010/main" val="23491450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BECB12-10CF-82F5-CD6E-BFD13675D5DC}"/>
              </a:ext>
            </a:extLst>
          </p:cNvPr>
          <p:cNvPicPr>
            <a:picLocks noChangeAspect="1"/>
          </p:cNvPicPr>
          <p:nvPr/>
        </p:nvPicPr>
        <p:blipFill rotWithShape="1">
          <a:blip r:embed="rId2">
            <a:extLst>
              <a:ext uri="{28A0092B-C50C-407E-A947-70E740481C1C}">
                <a14:useLocalDpi xmlns:a14="http://schemas.microsoft.com/office/drawing/2010/main" val="0"/>
              </a:ext>
            </a:extLst>
          </a:blip>
          <a:srcRect r="2479" b="33994"/>
          <a:stretch/>
        </p:blipFill>
        <p:spPr>
          <a:xfrm>
            <a:off x="1009613" y="362416"/>
            <a:ext cx="9920658" cy="5698142"/>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 name="Tweet 1.png" descr="Tweet 1.png"/>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2" name="Rectangle 1">
            <a:extLst>
              <a:ext uri="{FF2B5EF4-FFF2-40B4-BE49-F238E27FC236}">
                <a16:creationId xmlns:a16="http://schemas.microsoft.com/office/drawing/2014/main" id="{FB3668A7-C3CA-BAD4-C7DB-628917099FB1}"/>
              </a:ext>
            </a:extLst>
          </p:cNvPr>
          <p:cNvSpPr/>
          <p:nvPr/>
        </p:nvSpPr>
        <p:spPr>
          <a:xfrm>
            <a:off x="9803218" y="5124893"/>
            <a:ext cx="2388781" cy="1733107"/>
          </a:xfrm>
          <a:prstGeom prst="rect">
            <a:avLst/>
          </a:prstGeom>
          <a:solidFill>
            <a:srgbClr val="26375C"/>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 name="Screenshot 2019-10-23 at 13.27.35.png" descr="Screenshot 2019-10-23 at 13.27.35.png"/>
          <p:cNvPicPr>
            <a:picLocks noChangeAspect="1"/>
          </p:cNvPicPr>
          <p:nvPr/>
        </p:nvPicPr>
        <p:blipFill>
          <a:blip r:embed="rId2"/>
          <a:stretch>
            <a:fillRect/>
          </a:stretch>
        </p:blipFill>
        <p:spPr>
          <a:xfrm>
            <a:off x="-67204" y="-165378"/>
            <a:ext cx="12326408" cy="6925249"/>
          </a:xfrm>
          <a:prstGeom prst="rect">
            <a:avLst/>
          </a:prstGeom>
          <a:ln w="12700">
            <a:miter lim="400000"/>
          </a:ln>
        </p:spPr>
      </p:pic>
      <p:sp>
        <p:nvSpPr>
          <p:cNvPr id="98" name="Rectangle"/>
          <p:cNvSpPr/>
          <p:nvPr/>
        </p:nvSpPr>
        <p:spPr>
          <a:xfrm>
            <a:off x="5237479" y="3423920"/>
            <a:ext cx="1939688" cy="638731"/>
          </a:xfrm>
          <a:prstGeom prst="rect">
            <a:avLst/>
          </a:prstGeom>
          <a:solidFill>
            <a:srgbClr val="FFFFFF"/>
          </a:solidFill>
          <a:ln w="12700">
            <a:miter lim="400000"/>
          </a:ln>
        </p:spPr>
        <p:txBody>
          <a:bodyPr lIns="45719" rIns="45719" anchor="ctr"/>
          <a:lstStyle/>
          <a:p>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Tweet 7.png" descr="Tweet 7.png"/>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2" name="Rectangle 1">
            <a:extLst>
              <a:ext uri="{FF2B5EF4-FFF2-40B4-BE49-F238E27FC236}">
                <a16:creationId xmlns:a16="http://schemas.microsoft.com/office/drawing/2014/main" id="{10F9473D-6704-1185-6926-6BF0DB9F8B21}"/>
              </a:ext>
            </a:extLst>
          </p:cNvPr>
          <p:cNvSpPr/>
          <p:nvPr/>
        </p:nvSpPr>
        <p:spPr>
          <a:xfrm>
            <a:off x="9569302" y="5039833"/>
            <a:ext cx="2622698" cy="1818167"/>
          </a:xfrm>
          <a:prstGeom prst="rect">
            <a:avLst/>
          </a:prstGeom>
          <a:solidFill>
            <a:srgbClr val="F7F7F7"/>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Tweet 9.png" descr="Tweet 9.png"/>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2" name="Rectangle 1">
            <a:extLst>
              <a:ext uri="{FF2B5EF4-FFF2-40B4-BE49-F238E27FC236}">
                <a16:creationId xmlns:a16="http://schemas.microsoft.com/office/drawing/2014/main" id="{995B769F-CE60-4867-6D8A-347CC8624153}"/>
              </a:ext>
            </a:extLst>
          </p:cNvPr>
          <p:cNvSpPr/>
          <p:nvPr/>
        </p:nvSpPr>
        <p:spPr>
          <a:xfrm>
            <a:off x="9803218" y="5124893"/>
            <a:ext cx="2388781" cy="1733107"/>
          </a:xfrm>
          <a:prstGeom prst="rect">
            <a:avLst/>
          </a:prstGeom>
          <a:solidFill>
            <a:srgbClr val="26375C"/>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 name="MSF.png" descr="MSF.png"/>
          <p:cNvPicPr>
            <a:picLocks noChangeAspect="1"/>
          </p:cNvPicPr>
          <p:nvPr/>
        </p:nvPicPr>
        <p:blipFill>
          <a:blip r:embed="rId2"/>
          <a:srcRect/>
          <a:stretch>
            <a:fillRect/>
          </a:stretch>
        </p:blipFill>
        <p:spPr>
          <a:xfrm>
            <a:off x="436" y="-4607"/>
            <a:ext cx="12191075" cy="6857481"/>
          </a:xfrm>
          <a:prstGeom prst="rect">
            <a:avLst/>
          </a:prstGeom>
          <a:ln w="12700">
            <a:miter lim="400000"/>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Tweet 10.png" descr="Tweet 10.png"/>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2" name="Rectangle 1">
            <a:extLst>
              <a:ext uri="{FF2B5EF4-FFF2-40B4-BE49-F238E27FC236}">
                <a16:creationId xmlns:a16="http://schemas.microsoft.com/office/drawing/2014/main" id="{FFC818D6-7AEC-452D-6CA6-05FFF10D0712}"/>
              </a:ext>
            </a:extLst>
          </p:cNvPr>
          <p:cNvSpPr/>
          <p:nvPr/>
        </p:nvSpPr>
        <p:spPr>
          <a:xfrm>
            <a:off x="9803218" y="5124893"/>
            <a:ext cx="2388781" cy="1733107"/>
          </a:xfrm>
          <a:prstGeom prst="rect">
            <a:avLst/>
          </a:prstGeom>
          <a:solidFill>
            <a:srgbClr val="26375C"/>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 name="AI.png" descr="AI.png"/>
          <p:cNvPicPr>
            <a:picLocks noChangeAspect="1"/>
          </p:cNvPicPr>
          <p:nvPr/>
        </p:nvPicPr>
        <p:blipFill>
          <a:blip r:embed="rId2"/>
          <a:stretch>
            <a:fillRect/>
          </a:stretch>
        </p:blipFill>
        <p:spPr>
          <a:xfrm>
            <a:off x="-1786709" y="3524"/>
            <a:ext cx="15765418" cy="8515809"/>
          </a:xfrm>
          <a:prstGeom prst="rect">
            <a:avLst/>
          </a:prstGeom>
          <a:ln w="12700">
            <a:miter lim="400000"/>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standing at a podium with a person behind him&#10;&#10;Description automatically generated">
            <a:extLst>
              <a:ext uri="{FF2B5EF4-FFF2-40B4-BE49-F238E27FC236}">
                <a16:creationId xmlns:a16="http://schemas.microsoft.com/office/drawing/2014/main" id="{389A3155-86DF-DC76-EE84-210DFFB2021D}"/>
              </a:ext>
            </a:extLst>
          </p:cNvPr>
          <p:cNvPicPr>
            <a:picLocks noChangeAspect="1"/>
          </p:cNvPicPr>
          <p:nvPr/>
        </p:nvPicPr>
        <p:blipFill rotWithShape="1">
          <a:blip r:embed="rId2"/>
          <a:srcRect l="32195" r="11605" b="-3"/>
          <a:stretch/>
        </p:blipFill>
        <p:spPr>
          <a:xfrm>
            <a:off x="-4" y="10"/>
            <a:ext cx="2952750" cy="3940619"/>
          </a:xfrm>
          <a:custGeom>
            <a:avLst/>
            <a:gdLst/>
            <a:ahLst/>
            <a:cxnLst/>
            <a:rect l="l" t="t" r="r" b="b"/>
            <a:pathLst>
              <a:path w="2952750" h="3940629">
                <a:moveTo>
                  <a:pt x="0" y="0"/>
                </a:moveTo>
                <a:lnTo>
                  <a:pt x="2952750" y="0"/>
                </a:lnTo>
                <a:lnTo>
                  <a:pt x="2952749" y="3847994"/>
                </a:lnTo>
                <a:lnTo>
                  <a:pt x="0" y="3940629"/>
                </a:lnTo>
                <a:close/>
              </a:path>
            </a:pathLst>
          </a:custGeom>
        </p:spPr>
      </p:pic>
      <p:pic>
        <p:nvPicPr>
          <p:cNvPr id="8" name="Picture 7" descr="A group of people sitting around a table&#10;&#10;Description automatically generated">
            <a:extLst>
              <a:ext uri="{FF2B5EF4-FFF2-40B4-BE49-F238E27FC236}">
                <a16:creationId xmlns:a16="http://schemas.microsoft.com/office/drawing/2014/main" id="{36710D21-CD70-2D4A-59EC-9DF7D8524755}"/>
              </a:ext>
            </a:extLst>
          </p:cNvPr>
          <p:cNvPicPr>
            <a:picLocks noChangeAspect="1"/>
          </p:cNvPicPr>
          <p:nvPr/>
        </p:nvPicPr>
        <p:blipFill rotWithShape="1">
          <a:blip r:embed="rId3"/>
          <a:srcRect l="22108" r="22112" b="2"/>
          <a:stretch/>
        </p:blipFill>
        <p:spPr>
          <a:xfrm>
            <a:off x="3143253" y="10"/>
            <a:ext cx="2857499" cy="3842008"/>
          </a:xfrm>
          <a:custGeom>
            <a:avLst/>
            <a:gdLst/>
            <a:ahLst/>
            <a:cxnLst/>
            <a:rect l="l" t="t" r="r" b="b"/>
            <a:pathLst>
              <a:path w="2857499" h="3842018">
                <a:moveTo>
                  <a:pt x="0" y="0"/>
                </a:moveTo>
                <a:lnTo>
                  <a:pt x="2857499" y="0"/>
                </a:lnTo>
                <a:lnTo>
                  <a:pt x="2857499" y="3799815"/>
                </a:lnTo>
                <a:lnTo>
                  <a:pt x="2408465" y="3766458"/>
                </a:lnTo>
                <a:lnTo>
                  <a:pt x="0" y="3842018"/>
                </a:lnTo>
                <a:close/>
              </a:path>
            </a:pathLst>
          </a:custGeom>
        </p:spPr>
      </p:pic>
      <p:pic>
        <p:nvPicPr>
          <p:cNvPr id="7" name="Picture 6">
            <a:extLst>
              <a:ext uri="{FF2B5EF4-FFF2-40B4-BE49-F238E27FC236}">
                <a16:creationId xmlns:a16="http://schemas.microsoft.com/office/drawing/2014/main" id="{133AF59A-F19B-EC9D-984D-9CD302C2AA44}"/>
              </a:ext>
            </a:extLst>
          </p:cNvPr>
          <p:cNvPicPr>
            <a:picLocks noChangeAspect="1"/>
          </p:cNvPicPr>
          <p:nvPr/>
        </p:nvPicPr>
        <p:blipFill rotWithShape="1">
          <a:blip r:embed="rId4"/>
          <a:srcRect l="18476" r="28296" b="2"/>
          <a:stretch/>
        </p:blipFill>
        <p:spPr>
          <a:xfrm>
            <a:off x="6191251" y="10"/>
            <a:ext cx="2857499" cy="4026227"/>
          </a:xfrm>
          <a:custGeom>
            <a:avLst/>
            <a:gdLst/>
            <a:ahLst/>
            <a:cxnLst/>
            <a:rect l="l" t="t" r="r" b="b"/>
            <a:pathLst>
              <a:path w="2857499" h="4026237">
                <a:moveTo>
                  <a:pt x="0" y="0"/>
                </a:moveTo>
                <a:lnTo>
                  <a:pt x="2857499" y="0"/>
                </a:lnTo>
                <a:lnTo>
                  <a:pt x="2857499" y="4026237"/>
                </a:lnTo>
                <a:lnTo>
                  <a:pt x="0" y="3813966"/>
                </a:lnTo>
                <a:close/>
              </a:path>
            </a:pathLst>
          </a:custGeom>
        </p:spPr>
      </p:pic>
      <p:pic>
        <p:nvPicPr>
          <p:cNvPr id="9" name="Picture 8" descr="A group of men sitting at a table with laptops&#10;&#10;Description automatically generated">
            <a:extLst>
              <a:ext uri="{FF2B5EF4-FFF2-40B4-BE49-F238E27FC236}">
                <a16:creationId xmlns:a16="http://schemas.microsoft.com/office/drawing/2014/main" id="{68ACE9EA-E99B-62A8-6A77-1D1FF9F7CA8E}"/>
              </a:ext>
            </a:extLst>
          </p:cNvPr>
          <p:cNvPicPr>
            <a:picLocks noChangeAspect="1"/>
          </p:cNvPicPr>
          <p:nvPr/>
        </p:nvPicPr>
        <p:blipFill rotWithShape="1">
          <a:blip r:embed="rId5"/>
          <a:srcRect l="26156" r="19155" b="-2"/>
          <a:stretch/>
        </p:blipFill>
        <p:spPr>
          <a:xfrm>
            <a:off x="9239249" y="10"/>
            <a:ext cx="2952751" cy="4049475"/>
          </a:xfrm>
          <a:custGeom>
            <a:avLst/>
            <a:gdLst/>
            <a:ahLst/>
            <a:cxnLst/>
            <a:rect l="l" t="t" r="r" b="b"/>
            <a:pathLst>
              <a:path w="2952751" h="4049485">
                <a:moveTo>
                  <a:pt x="0" y="0"/>
                </a:moveTo>
                <a:lnTo>
                  <a:pt x="2952751" y="0"/>
                </a:lnTo>
                <a:lnTo>
                  <a:pt x="2952750" y="3940629"/>
                </a:lnTo>
                <a:lnTo>
                  <a:pt x="122465" y="4049485"/>
                </a:lnTo>
                <a:lnTo>
                  <a:pt x="0" y="4040388"/>
                </a:lnTo>
                <a:close/>
              </a:path>
            </a:pathLst>
          </a:custGeom>
        </p:spPr>
      </p:pic>
      <p:sp>
        <p:nvSpPr>
          <p:cNvPr id="4" name="Text Placeholder 3">
            <a:extLst>
              <a:ext uri="{FF2B5EF4-FFF2-40B4-BE49-F238E27FC236}">
                <a16:creationId xmlns:a16="http://schemas.microsoft.com/office/drawing/2014/main" id="{20EA2D50-56AE-EC68-B746-A261875D8AA5}"/>
              </a:ext>
            </a:extLst>
          </p:cNvPr>
          <p:cNvSpPr>
            <a:spLocks noGrp="1"/>
          </p:cNvSpPr>
          <p:nvPr>
            <p:ph type="body" idx="1"/>
          </p:nvPr>
        </p:nvSpPr>
        <p:spPr>
          <a:xfrm>
            <a:off x="742952" y="4682400"/>
            <a:ext cx="10515600" cy="856167"/>
          </a:xfrm>
        </p:spPr>
        <p:txBody>
          <a:bodyPr>
            <a:normAutofit/>
          </a:bodyPr>
          <a:lstStyle/>
          <a:p>
            <a:r>
              <a:rPr lang="en-US" sz="4800" dirty="0">
                <a:solidFill>
                  <a:srgbClr val="012C59"/>
                </a:solidFill>
              </a:rPr>
              <a:t>User Acceptance Testing September 2023</a:t>
            </a:r>
            <a:endParaRPr lang="en-GB" sz="4800" dirty="0">
              <a:solidFill>
                <a:srgbClr val="012C59"/>
              </a:solidFill>
            </a:endParaRPr>
          </a:p>
        </p:txBody>
      </p:sp>
    </p:spTree>
    <p:extLst>
      <p:ext uri="{BB962C8B-B14F-4D97-AF65-F5344CB8AC3E}">
        <p14:creationId xmlns:p14="http://schemas.microsoft.com/office/powerpoint/2010/main" val="17054136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E28533-BA0B-4ABA-CFE9-D0FDCAF3CF9B}"/>
              </a:ext>
            </a:extLst>
          </p:cNvPr>
          <p:cNvSpPr txBox="1"/>
          <p:nvPr/>
        </p:nvSpPr>
        <p:spPr>
          <a:xfrm>
            <a:off x="1155404" y="1475048"/>
            <a:ext cx="9881191" cy="1107996"/>
          </a:xfrm>
          <a:prstGeom prst="rect">
            <a:avLst/>
          </a:prstGeom>
          <a:noFill/>
        </p:spPr>
        <p:txBody>
          <a:bodyPr wrap="square">
            <a:spAutoFit/>
          </a:bodyPr>
          <a:lstStyle/>
          <a:p>
            <a:pPr algn="ctr"/>
            <a:r>
              <a:rPr lang="en-GB" sz="6600" dirty="0"/>
              <a:t>Demo</a:t>
            </a:r>
          </a:p>
        </p:txBody>
      </p:sp>
    </p:spTree>
    <p:extLst>
      <p:ext uri="{BB962C8B-B14F-4D97-AF65-F5344CB8AC3E}">
        <p14:creationId xmlns:p14="http://schemas.microsoft.com/office/powerpoint/2010/main" val="42628952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E28533-BA0B-4ABA-CFE9-D0FDCAF3CF9B}"/>
              </a:ext>
            </a:extLst>
          </p:cNvPr>
          <p:cNvSpPr txBox="1"/>
          <p:nvPr/>
        </p:nvSpPr>
        <p:spPr>
          <a:xfrm>
            <a:off x="1155404" y="1475048"/>
            <a:ext cx="9881191" cy="3139321"/>
          </a:xfrm>
          <a:prstGeom prst="rect">
            <a:avLst/>
          </a:prstGeom>
          <a:noFill/>
        </p:spPr>
        <p:txBody>
          <a:bodyPr wrap="square">
            <a:spAutoFit/>
          </a:bodyPr>
          <a:lstStyle/>
          <a:p>
            <a:pPr algn="ctr"/>
            <a:r>
              <a:rPr lang="en-GB" sz="6600" dirty="0"/>
              <a:t>The new portfolio will have both the old and the new curriculum </a:t>
            </a:r>
          </a:p>
        </p:txBody>
      </p:sp>
    </p:spTree>
    <p:extLst>
      <p:ext uri="{BB962C8B-B14F-4D97-AF65-F5344CB8AC3E}">
        <p14:creationId xmlns:p14="http://schemas.microsoft.com/office/powerpoint/2010/main" val="28970813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Tweet 6.png" descr="Tweet 6.png"/>
          <p:cNvPicPr>
            <a:picLocks noChangeAspect="1"/>
          </p:cNvPicPr>
          <p:nvPr/>
        </p:nvPicPr>
        <p:blipFill>
          <a:blip r:embed="rId3"/>
          <a:stretch>
            <a:fillRect/>
          </a:stretch>
        </p:blipFill>
        <p:spPr>
          <a:xfrm>
            <a:off x="0" y="0"/>
            <a:ext cx="12192000" cy="6858000"/>
          </a:xfrm>
          <a:prstGeom prst="rect">
            <a:avLst/>
          </a:prstGeom>
          <a:ln w="12700">
            <a:miter lim="400000"/>
          </a:ln>
        </p:spPr>
      </p:pic>
      <p:sp>
        <p:nvSpPr>
          <p:cNvPr id="2" name="Rectangle 1">
            <a:extLst>
              <a:ext uri="{FF2B5EF4-FFF2-40B4-BE49-F238E27FC236}">
                <a16:creationId xmlns:a16="http://schemas.microsoft.com/office/drawing/2014/main" id="{DED4555F-04E7-38C3-FDC9-910DF014A82B}"/>
              </a:ext>
            </a:extLst>
          </p:cNvPr>
          <p:cNvSpPr/>
          <p:nvPr/>
        </p:nvSpPr>
        <p:spPr>
          <a:xfrm>
            <a:off x="9569302" y="5039833"/>
            <a:ext cx="2622698" cy="1818167"/>
          </a:xfrm>
          <a:prstGeom prst="rect">
            <a:avLst/>
          </a:prstGeom>
          <a:solidFill>
            <a:srgbClr val="26375C"/>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Screens.png" descr="Screens.png"/>
          <p:cNvPicPr>
            <a:picLocks noChangeAspect="1"/>
          </p:cNvPicPr>
          <p:nvPr/>
        </p:nvPicPr>
        <p:blipFill>
          <a:blip r:embed="rId3"/>
          <a:stretch>
            <a:fillRect/>
          </a:stretch>
        </p:blipFill>
        <p:spPr>
          <a:xfrm>
            <a:off x="0" y="0"/>
            <a:ext cx="12192000" cy="6858000"/>
          </a:xfrm>
          <a:prstGeom prst="rect">
            <a:avLst/>
          </a:prstGeom>
          <a:ln w="12700">
            <a:miter lim="400000"/>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Tweet 3.png" descr="Tweet 3.png"/>
          <p:cNvPicPr>
            <a:picLocks noChangeAspect="1"/>
          </p:cNvPicPr>
          <p:nvPr/>
        </p:nvPicPr>
        <p:blipFill>
          <a:blip r:embed="rId3"/>
          <a:stretch>
            <a:fillRect/>
          </a:stretch>
        </p:blipFill>
        <p:spPr>
          <a:xfrm>
            <a:off x="0" y="0"/>
            <a:ext cx="12192000" cy="6858000"/>
          </a:xfrm>
          <a:prstGeom prst="rect">
            <a:avLst/>
          </a:prstGeom>
          <a:ln w="12700">
            <a:miter lim="400000"/>
          </a:ln>
        </p:spPr>
      </p:pic>
      <p:sp>
        <p:nvSpPr>
          <p:cNvPr id="2" name="Rectangle 1">
            <a:extLst>
              <a:ext uri="{FF2B5EF4-FFF2-40B4-BE49-F238E27FC236}">
                <a16:creationId xmlns:a16="http://schemas.microsoft.com/office/drawing/2014/main" id="{5367F478-F503-D4A4-029A-A3AAE85A0167}"/>
              </a:ext>
            </a:extLst>
          </p:cNvPr>
          <p:cNvSpPr/>
          <p:nvPr/>
        </p:nvSpPr>
        <p:spPr>
          <a:xfrm>
            <a:off x="9739422" y="5295014"/>
            <a:ext cx="2452577" cy="1562986"/>
          </a:xfrm>
          <a:prstGeom prst="rect">
            <a:avLst/>
          </a:prstGeom>
          <a:solidFill>
            <a:srgbClr val="F7F7F7"/>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App.png" descr="App.png"/>
          <p:cNvPicPr>
            <a:picLocks noChangeAspect="1"/>
          </p:cNvPicPr>
          <p:nvPr/>
        </p:nvPicPr>
        <p:blipFill>
          <a:blip r:embed="rId2"/>
          <a:stretch>
            <a:fillRect/>
          </a:stretch>
        </p:blipFill>
        <p:spPr>
          <a:xfrm>
            <a:off x="0" y="0"/>
            <a:ext cx="12192000" cy="6858000"/>
          </a:xfrm>
          <a:prstGeom prst="rect">
            <a:avLst/>
          </a:prstGeom>
          <a:ln w="12700">
            <a:miter lim="400000"/>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Tweet 4.png" descr="Tweet 4.png"/>
          <p:cNvPicPr>
            <a:picLocks noChangeAspect="1"/>
          </p:cNvPicPr>
          <p:nvPr/>
        </p:nvPicPr>
        <p:blipFill>
          <a:blip r:embed="rId3"/>
          <a:stretch>
            <a:fillRect/>
          </a:stretch>
        </p:blipFill>
        <p:spPr>
          <a:xfrm>
            <a:off x="0" y="0"/>
            <a:ext cx="12192000" cy="6858000"/>
          </a:xfrm>
          <a:prstGeom prst="rect">
            <a:avLst/>
          </a:prstGeom>
          <a:ln w="12700">
            <a:miter lim="400000"/>
          </a:ln>
        </p:spPr>
      </p:pic>
      <p:sp>
        <p:nvSpPr>
          <p:cNvPr id="2" name="Rectangle 1">
            <a:extLst>
              <a:ext uri="{FF2B5EF4-FFF2-40B4-BE49-F238E27FC236}">
                <a16:creationId xmlns:a16="http://schemas.microsoft.com/office/drawing/2014/main" id="{9C51FAB4-896D-EDED-1FC0-B63E0AC808EE}"/>
              </a:ext>
            </a:extLst>
          </p:cNvPr>
          <p:cNvSpPr/>
          <p:nvPr/>
        </p:nvSpPr>
        <p:spPr>
          <a:xfrm>
            <a:off x="9803218" y="5124893"/>
            <a:ext cx="2388781" cy="1733107"/>
          </a:xfrm>
          <a:prstGeom prst="rect">
            <a:avLst/>
          </a:prstGeom>
          <a:solidFill>
            <a:srgbClr val="26375C"/>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image7.png" descr="image7.png"/>
          <p:cNvPicPr>
            <a:picLocks noChangeAspect="1"/>
          </p:cNvPicPr>
          <p:nvPr/>
        </p:nvPicPr>
        <p:blipFill>
          <a:blip r:embed="rId2"/>
          <a:stretch>
            <a:fillRect/>
          </a:stretch>
        </p:blipFill>
        <p:spPr>
          <a:xfrm>
            <a:off x="-6430" y="-2101"/>
            <a:ext cx="12204860" cy="8649114"/>
          </a:xfrm>
          <a:prstGeom prst="rect">
            <a:avLst/>
          </a:prstGeom>
          <a:ln w="12700">
            <a:miter lim="400000"/>
          </a:ln>
        </p:spPr>
      </p:pic>
    </p:spTree>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General">
  <a:themeElements>
    <a:clrScheme name="General">
      <a:dk1>
        <a:srgbClr val="000000"/>
      </a:dk1>
      <a:lt1>
        <a:srgbClr val="FFFFFF"/>
      </a:lt1>
      <a:dk2>
        <a:srgbClr val="A7A7A7"/>
      </a:dk2>
      <a:lt2>
        <a:srgbClr val="535353"/>
      </a:lt2>
      <a:accent1>
        <a:srgbClr val="1059A9"/>
      </a:accent1>
      <a:accent2>
        <a:srgbClr val="00ABB3"/>
      </a:accent2>
      <a:accent3>
        <a:srgbClr val="A5A5A5"/>
      </a:accent3>
      <a:accent4>
        <a:srgbClr val="1E4E79"/>
      </a:accent4>
      <a:accent5>
        <a:srgbClr val="006064"/>
      </a:accent5>
      <a:accent6>
        <a:srgbClr val="83C55B"/>
      </a:accent6>
      <a:hlink>
        <a:srgbClr val="0000FF"/>
      </a:hlink>
      <a:folHlink>
        <a:srgbClr val="FF00FF"/>
      </a:folHlink>
    </a:clrScheme>
    <a:fontScheme name="General">
      <a:majorFont>
        <a:latin typeface="Calibri"/>
        <a:ea typeface="Calibri"/>
        <a:cs typeface="Calibri"/>
      </a:majorFont>
      <a:minorFont>
        <a:latin typeface="Helvetica"/>
        <a:ea typeface="Helvetica"/>
        <a:cs typeface="Helvetica"/>
      </a:minorFont>
    </a:fontScheme>
    <a:fmtScheme name="Gener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Lato Regular"/>
            <a:ea typeface="Lato Regular"/>
            <a:cs typeface="Lato Regular"/>
            <a:sym typeface="Lato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Lato Regular"/>
            <a:ea typeface="Lato Regular"/>
            <a:cs typeface="Lato Regular"/>
            <a:sym typeface="Lato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{E400E81F-0142-B34A-996C-0E117FA509C7}tf10001120</Template>
  <TotalTime>0</TotalTime>
  <Words>448</Words>
  <Application>Microsoft Office PowerPoint</Application>
  <PresentationFormat>Widescreen</PresentationFormat>
  <Paragraphs>10</Paragraphs>
  <Slides>25</Slides>
  <Notes>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Calibri</vt:lpstr>
      <vt:lpstr>Gill Sans MT</vt:lpstr>
      <vt:lpstr>Parcel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Jonathan Rial</dc:creator>
  <cp:lastModifiedBy>Jonathan Rial</cp:lastModifiedBy>
  <cp:revision>20</cp:revision>
  <dcterms:modified xsi:type="dcterms:W3CDTF">2023-12-07T11:32:58Z</dcterms:modified>
</cp:coreProperties>
</file>