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61" r:id="rId3"/>
    <p:sldId id="278" r:id="rId4"/>
    <p:sldId id="279" r:id="rId5"/>
    <p:sldId id="280" r:id="rId6"/>
    <p:sldId id="281" r:id="rId7"/>
    <p:sldId id="282" r:id="rId8"/>
    <p:sldId id="283" r:id="rId9"/>
    <p:sldId id="268" r:id="rId10"/>
    <p:sldId id="285" r:id="rId11"/>
    <p:sldId id="286" r:id="rId12"/>
    <p:sldId id="287" r:id="rId13"/>
    <p:sldId id="288" r:id="rId14"/>
    <p:sldId id="289" r:id="rId15"/>
    <p:sldId id="290" r:id="rId16"/>
    <p:sldId id="29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8C"/>
    <a:srgbClr val="009197"/>
    <a:srgbClr val="7A3D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51"/>
    <p:restoredTop sz="94660"/>
  </p:normalViewPr>
  <p:slideViewPr>
    <p:cSldViewPr snapToGrid="0" snapToObjects="1">
      <p:cViewPr varScale="1">
        <p:scale>
          <a:sx n="86" d="100"/>
          <a:sy n="86" d="100"/>
        </p:scale>
        <p:origin x="62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0C0ED6-73C9-4FDC-8AB5-648605EEC8EC}" type="datetimeFigureOut">
              <a:rPr lang="en-GB" smtClean="0"/>
              <a:t>13/03/2024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60796C-1F2D-4713-A1BB-62563AC835C0}" type="slidenum">
              <a:rPr lang="en-GB" smtClean="0"/>
              <a:t>‹#›</a:t>
            </a:fld>
            <a:endParaRPr lang="en-GB"/>
          </a:p>
        </p:txBody>
      </p:sp>
    </p:spTree>
    <p:extLst>
      <p:ext uri="{BB962C8B-B14F-4D97-AF65-F5344CB8AC3E}">
        <p14:creationId xmlns:p14="http://schemas.microsoft.com/office/powerpoint/2010/main" val="1684906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0299EA-6BF2-E824-F4F1-E9D71E50C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9ED5CC-0583-62B3-396A-CF22F048A94F}"/>
              </a:ext>
            </a:extLst>
          </p:cNvPr>
          <p:cNvSpPr>
            <a:spLocks noGrp="1" noRot="1" noChangeAspect="1"/>
          </p:cNvSpPr>
          <p:nvPr>
            <p:ph type="sldImg"/>
          </p:nvPr>
        </p:nvSpPr>
        <p:spPr>
          <a:xfrm>
            <a:off x="422275" y="1241425"/>
            <a:ext cx="5953125" cy="3349625"/>
          </a:xfrm>
        </p:spPr>
      </p:sp>
      <p:sp>
        <p:nvSpPr>
          <p:cNvPr id="3" name="Notes Placeholder 2">
            <a:extLst>
              <a:ext uri="{FF2B5EF4-FFF2-40B4-BE49-F238E27FC236}">
                <a16:creationId xmlns:a16="http://schemas.microsoft.com/office/drawing/2014/main" id="{F069257B-C9FC-BFCC-7E42-D441C5B0725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p>
        </p:txBody>
      </p:sp>
      <p:sp>
        <p:nvSpPr>
          <p:cNvPr id="4" name="Slide Number Placeholder 3">
            <a:extLst>
              <a:ext uri="{FF2B5EF4-FFF2-40B4-BE49-F238E27FC236}">
                <a16:creationId xmlns:a16="http://schemas.microsoft.com/office/drawing/2014/main" id="{0C0523C1-152A-54EF-835E-B1D4EDD5E1F6}"/>
              </a:ext>
            </a:extLst>
          </p:cNvPr>
          <p:cNvSpPr>
            <a:spLocks noGrp="1"/>
          </p:cNvSpPr>
          <p:nvPr>
            <p:ph type="sldNum" sz="quarter" idx="10"/>
          </p:nvPr>
        </p:nvSpPr>
        <p:spPr/>
        <p:txBody>
          <a:bodyPr/>
          <a:lstStyle/>
          <a:p>
            <a:fld id="{AE04DCA2-BE46-40CE-AA82-A15670EFEC07}" type="slidenum">
              <a:rPr lang="en-GB" smtClean="0"/>
              <a:pPr/>
              <a:t>2</a:t>
            </a:fld>
            <a:endParaRPr lang="en-GB" dirty="0"/>
          </a:p>
        </p:txBody>
      </p:sp>
    </p:spTree>
    <p:extLst>
      <p:ext uri="{BB962C8B-B14F-4D97-AF65-F5344CB8AC3E}">
        <p14:creationId xmlns:p14="http://schemas.microsoft.com/office/powerpoint/2010/main" val="2369047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p>
        </p:txBody>
      </p:sp>
      <p:sp>
        <p:nvSpPr>
          <p:cNvPr id="4" name="Slide Number Placeholder 3"/>
          <p:cNvSpPr>
            <a:spLocks noGrp="1"/>
          </p:cNvSpPr>
          <p:nvPr>
            <p:ph type="sldNum" sz="quarter" idx="10"/>
          </p:nvPr>
        </p:nvSpPr>
        <p:spPr/>
        <p:txBody>
          <a:bodyPr/>
          <a:lstStyle/>
          <a:p>
            <a:fld id="{AE04DCA2-BE46-40CE-AA82-A15670EFEC07}" type="slidenum">
              <a:rPr lang="en-GB" smtClean="0"/>
              <a:pPr/>
              <a:t>3</a:t>
            </a:fld>
            <a:endParaRPr lang="en-GB" dirty="0"/>
          </a:p>
        </p:txBody>
      </p:sp>
    </p:spTree>
    <p:extLst>
      <p:ext uri="{BB962C8B-B14F-4D97-AF65-F5344CB8AC3E}">
        <p14:creationId xmlns:p14="http://schemas.microsoft.com/office/powerpoint/2010/main" val="2938921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produced a template for scoring, but the points for each item can be adjusted, and items can be added or removed at the discretion of the TPD and the clinical supervisors. This is just an outline to help you get started on designing your own scoring system. </a:t>
            </a:r>
          </a:p>
        </p:txBody>
      </p:sp>
      <p:sp>
        <p:nvSpPr>
          <p:cNvPr id="4" name="Slide Number Placeholder 3"/>
          <p:cNvSpPr>
            <a:spLocks noGrp="1"/>
          </p:cNvSpPr>
          <p:nvPr>
            <p:ph type="sldNum" sz="quarter" idx="5"/>
          </p:nvPr>
        </p:nvSpPr>
        <p:spPr/>
        <p:txBody>
          <a:bodyPr/>
          <a:lstStyle/>
          <a:p>
            <a:fld id="{A1EAF7E5-D7ED-4FD7-A7CF-CC71C28BACB3}" type="slidenum">
              <a:rPr lang="en-GB" smtClean="0"/>
              <a:t>9</a:t>
            </a:fld>
            <a:endParaRPr lang="en-GB"/>
          </a:p>
        </p:txBody>
      </p:sp>
    </p:spTree>
    <p:extLst>
      <p:ext uri="{BB962C8B-B14F-4D97-AF65-F5344CB8AC3E}">
        <p14:creationId xmlns:p14="http://schemas.microsoft.com/office/powerpoint/2010/main" val="18896259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6212" y="1158223"/>
            <a:ext cx="9085366" cy="2387600"/>
          </a:xfrm>
        </p:spPr>
        <p:txBody>
          <a:bodyPr anchor="b"/>
          <a:lstStyle>
            <a:lvl1pPr algn="l">
              <a:defRPr sz="6600">
                <a:solidFill>
                  <a:schemeClr val="bg1"/>
                </a:solidFill>
              </a:defRPr>
            </a:lvl1pPr>
          </a:lstStyle>
          <a:p>
            <a:r>
              <a:rPr lang="en-GB" noProof="0"/>
              <a:t>Click to edit Master title style</a:t>
            </a:r>
            <a:endParaRPr lang="en-GB" noProof="0" dirty="0"/>
          </a:p>
        </p:txBody>
      </p:sp>
      <p:sp>
        <p:nvSpPr>
          <p:cNvPr id="3" name="Subtitle 2"/>
          <p:cNvSpPr>
            <a:spLocks noGrp="1"/>
          </p:cNvSpPr>
          <p:nvPr>
            <p:ph type="subTitle" idx="1"/>
          </p:nvPr>
        </p:nvSpPr>
        <p:spPr>
          <a:xfrm>
            <a:off x="1066212" y="3679710"/>
            <a:ext cx="9144000" cy="1655762"/>
          </a:xfr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GB" noProof="0" dirty="0"/>
          </a:p>
        </p:txBody>
      </p:sp>
    </p:spTree>
    <p:extLst>
      <p:ext uri="{BB962C8B-B14F-4D97-AF65-F5344CB8AC3E}">
        <p14:creationId xmlns:p14="http://schemas.microsoft.com/office/powerpoint/2010/main" val="1308553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tem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8896" y="385483"/>
            <a:ext cx="9258353" cy="603902"/>
          </a:xfrm>
        </p:spPr>
        <p:txBody>
          <a:bodyPr/>
          <a:lstStyle>
            <a:lvl1pPr>
              <a:defRPr sz="3400">
                <a:solidFill>
                  <a:schemeClr val="bg1"/>
                </a:solidFill>
              </a:defRPr>
            </a:lvl1pPr>
          </a:lstStyle>
          <a:p>
            <a:r>
              <a:rPr lang="en-GB" noProof="0"/>
              <a:t>Click to edit Master title style</a:t>
            </a:r>
            <a:endParaRPr lang="en-GB" noProof="0" dirty="0"/>
          </a:p>
        </p:txBody>
      </p:sp>
      <p:sp>
        <p:nvSpPr>
          <p:cNvPr id="3" name="Content Placeholder 2"/>
          <p:cNvSpPr>
            <a:spLocks noGrp="1"/>
          </p:cNvSpPr>
          <p:nvPr>
            <p:ph idx="1"/>
          </p:nvPr>
        </p:nvSpPr>
        <p:spPr>
          <a:xfrm>
            <a:off x="838200" y="2147483"/>
            <a:ext cx="10515600" cy="4005263"/>
          </a:xfrm>
        </p:spPr>
        <p:txBody>
          <a:bodyPr/>
          <a:lstStyle>
            <a:lvl1pPr marL="0" indent="0" algn="ctr">
              <a:lnSpc>
                <a:spcPts val="4000"/>
              </a:lnSpc>
              <a:spcBef>
                <a:spcPts val="0"/>
              </a:spcBef>
              <a:spcAft>
                <a:spcPts val="3000"/>
              </a:spcAft>
              <a:buNone/>
              <a:defRPr sz="3400">
                <a:solidFill>
                  <a:schemeClr val="accent1"/>
                </a:solidFill>
              </a:defRPr>
            </a:lvl1pPr>
            <a:lvl2pPr marL="0" indent="0" algn="ctr">
              <a:lnSpc>
                <a:spcPts val="3200"/>
              </a:lnSpc>
              <a:spcBef>
                <a:spcPts val="0"/>
              </a:spcBef>
              <a:buNone/>
              <a:defRPr sz="2600"/>
            </a:lvl2pPr>
            <a:lvl3pPr algn="ctr">
              <a:defRPr/>
            </a:lvl3pPr>
            <a:lvl4pPr algn="ctr">
              <a:defRPr/>
            </a:lvl4pPr>
            <a:lvl5pPr algn="ctr">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Tree>
    <p:extLst>
      <p:ext uri="{BB962C8B-B14F-4D97-AF65-F5344CB8AC3E}">
        <p14:creationId xmlns:p14="http://schemas.microsoft.com/office/powerpoint/2010/main" val="471418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8400" y="385200"/>
            <a:ext cx="9259200" cy="604800"/>
          </a:xfrm>
        </p:spPr>
        <p:txBody>
          <a:bodyPr anchor="ctr"/>
          <a:lstStyle>
            <a:lvl1pPr>
              <a:defRPr sz="3400">
                <a:solidFill>
                  <a:schemeClr val="bg1"/>
                </a:solidFill>
              </a:defRPr>
            </a:lvl1pPr>
          </a:lstStyle>
          <a:p>
            <a:r>
              <a:rPr lang="en-GB" noProof="0"/>
              <a:t>Click to edit Master title style</a:t>
            </a:r>
            <a:endParaRPr lang="en-GB" noProof="0" dirty="0"/>
          </a:p>
        </p:txBody>
      </p:sp>
      <p:sp>
        <p:nvSpPr>
          <p:cNvPr id="3" name="Text Placeholder 2"/>
          <p:cNvSpPr>
            <a:spLocks noGrp="1"/>
          </p:cNvSpPr>
          <p:nvPr>
            <p:ph type="body" idx="1"/>
          </p:nvPr>
        </p:nvSpPr>
        <p:spPr>
          <a:xfrm>
            <a:off x="788400" y="1634400"/>
            <a:ext cx="10515600" cy="856167"/>
          </a:xfrm>
        </p:spPr>
        <p:txBody>
          <a:bodyPr/>
          <a:lstStyle>
            <a:lvl1pPr marL="0" indent="0">
              <a:lnSpc>
                <a:spcPts val="3200"/>
              </a:lnSpc>
              <a:spcBef>
                <a:spcPts val="0"/>
              </a:spcBef>
              <a:buNone/>
              <a:defRPr sz="26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a:t>Click to edit Master text styles</a:t>
            </a:r>
          </a:p>
        </p:txBody>
      </p:sp>
      <p:sp>
        <p:nvSpPr>
          <p:cNvPr id="11" name="Text Placeholder 10"/>
          <p:cNvSpPr>
            <a:spLocks noGrp="1"/>
          </p:cNvSpPr>
          <p:nvPr>
            <p:ph type="body" sz="quarter" idx="10"/>
          </p:nvPr>
        </p:nvSpPr>
        <p:spPr>
          <a:xfrm>
            <a:off x="788400" y="2774428"/>
            <a:ext cx="10515600" cy="2563813"/>
          </a:xfrm>
        </p:spPr>
        <p:txBody>
          <a:bodyPr numCol="2" spcCol="360000"/>
          <a:lstStyle>
            <a:lvl1pPr marL="216000" indent="-216000">
              <a:lnSpc>
                <a:spcPts val="2050"/>
              </a:lnSpc>
              <a:spcBef>
                <a:spcPts val="0"/>
              </a:spcBef>
              <a:spcAft>
                <a:spcPts val="1100"/>
              </a:spcAft>
              <a:buSzPct val="120000"/>
              <a:defRPr sz="1750"/>
            </a:lvl1pPr>
            <a:lvl2pPr marL="216000" indent="0">
              <a:buNone/>
              <a:defRPr sz="1700"/>
            </a:lvl2pPr>
            <a:lvl3pPr>
              <a:defRPr sz="1400"/>
            </a:lvl3pPr>
            <a:lvl4pPr>
              <a:defRPr sz="1200"/>
            </a:lvl4pPr>
            <a:lvl5pPr>
              <a:defRPr sz="100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
        <p:nvSpPr>
          <p:cNvPr id="13" name="Text Placeholder 12"/>
          <p:cNvSpPr>
            <a:spLocks noGrp="1"/>
          </p:cNvSpPr>
          <p:nvPr>
            <p:ph type="body" sz="quarter" idx="11"/>
          </p:nvPr>
        </p:nvSpPr>
        <p:spPr>
          <a:xfrm>
            <a:off x="788988" y="5565912"/>
            <a:ext cx="10515012" cy="417513"/>
          </a:xfrm>
        </p:spPr>
        <p:txBody>
          <a:bodyPr/>
          <a:lstStyle>
            <a:lvl1pPr marL="0" indent="0">
              <a:buNone/>
              <a:defRPr sz="1750">
                <a:solidFill>
                  <a:schemeClr val="accent1"/>
                </a:solidFill>
              </a:defRPr>
            </a:lvl1pPr>
            <a:lvl2pPr>
              <a:defRPr sz="1700">
                <a:solidFill>
                  <a:schemeClr val="accent1"/>
                </a:solidFill>
              </a:defRPr>
            </a:lvl2pPr>
            <a:lvl3pPr>
              <a:defRPr sz="1700">
                <a:solidFill>
                  <a:schemeClr val="accent1"/>
                </a:solidFill>
              </a:defRPr>
            </a:lvl3pPr>
            <a:lvl4pPr>
              <a:defRPr sz="1700">
                <a:solidFill>
                  <a:schemeClr val="accent1"/>
                </a:solidFill>
              </a:defRPr>
            </a:lvl4pPr>
            <a:lvl5pPr>
              <a:defRPr sz="1700">
                <a:solidFill>
                  <a:schemeClr val="accent1"/>
                </a:solidFill>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8400" y="385200"/>
            <a:ext cx="9259200" cy="604800"/>
          </a:xfrm>
        </p:spPr>
        <p:txBody>
          <a:bodyPr anchor="ctr"/>
          <a:lstStyle>
            <a:lvl1pPr>
              <a:defRPr sz="3400">
                <a:solidFill>
                  <a:schemeClr val="bg1"/>
                </a:solidFill>
              </a:defRPr>
            </a:lvl1pPr>
          </a:lstStyle>
          <a:p>
            <a:r>
              <a:rPr lang="en-GB" noProof="0"/>
              <a:t>Click to edit Master title style</a:t>
            </a:r>
            <a:endParaRPr lang="en-GB" noProof="0" dirty="0"/>
          </a:p>
        </p:txBody>
      </p:sp>
      <p:sp>
        <p:nvSpPr>
          <p:cNvPr id="5" name="Content Placeholder 4"/>
          <p:cNvSpPr>
            <a:spLocks noGrp="1"/>
          </p:cNvSpPr>
          <p:nvPr>
            <p:ph sz="quarter" idx="11"/>
          </p:nvPr>
        </p:nvSpPr>
        <p:spPr>
          <a:xfrm>
            <a:off x="788988" y="1828800"/>
            <a:ext cx="5121275" cy="3763963"/>
          </a:xfrm>
        </p:spPr>
        <p:txBody>
          <a:bodyPr/>
          <a:lstStyle>
            <a:lvl1pPr>
              <a:defRPr lang="en-GB" sz="1800" kern="1200" noProof="0" dirty="0" smtClean="0">
                <a:solidFill>
                  <a:schemeClr val="accent1"/>
                </a:solidFill>
                <a:latin typeface="Lucida Grande" charset="0"/>
                <a:ea typeface="Lucida Grande" charset="0"/>
                <a:cs typeface="Lucida Grande" charset="0"/>
              </a:defRPr>
            </a:lvl1pPr>
            <a:lvl2pPr marL="342900" indent="-342900">
              <a:defRPr lang="en-GB" sz="1400" kern="1200" noProof="0" dirty="0" smtClean="0">
                <a:solidFill>
                  <a:schemeClr val="tx2"/>
                </a:solidFill>
                <a:latin typeface="Lucida Grande" charset="0"/>
                <a:ea typeface="Lucida Grande" charset="0"/>
                <a:cs typeface="Lucida Grande" charset="0"/>
              </a:defRPr>
            </a:lvl2pPr>
            <a:lvl3pPr>
              <a:defRPr lang="en-GB" sz="1400" kern="1200" noProof="0" dirty="0" smtClean="0">
                <a:solidFill>
                  <a:schemeClr val="tx2"/>
                </a:solidFill>
                <a:latin typeface="Lucida Grande" charset="0"/>
                <a:ea typeface="Lucida Grande" charset="0"/>
                <a:cs typeface="Lucida Grande" charset="0"/>
              </a:defRPr>
            </a:lvl3pPr>
            <a:lvl4pPr>
              <a:defRPr lang="en-GB" sz="1200" kern="1200" noProof="0" dirty="0" smtClean="0">
                <a:solidFill>
                  <a:schemeClr val="tx2"/>
                </a:solidFill>
                <a:latin typeface="Lucida Grande" charset="0"/>
                <a:ea typeface="Lucida Grande" charset="0"/>
                <a:cs typeface="Lucida Grande" charset="0"/>
              </a:defRPr>
            </a:lvl4pPr>
            <a:lvl5pPr>
              <a:defRPr lang="en-GB" sz="1000" kern="1200" noProof="0" dirty="0">
                <a:solidFill>
                  <a:schemeClr val="tx2"/>
                </a:solidFill>
                <a:latin typeface="Lucida Grande" charset="0"/>
                <a:ea typeface="Lucida Grande" charset="0"/>
                <a:cs typeface="Lucida Grande" charset="0"/>
              </a:defRPr>
            </a:lvl5pPr>
          </a:lstStyle>
          <a:p>
            <a:pPr marL="0" lvl="0" indent="0" algn="l" defTabSz="914400" rtl="0" eaLnBrk="1" latinLnBrk="0" hangingPunct="1">
              <a:lnSpc>
                <a:spcPts val="2400"/>
              </a:lnSpc>
              <a:spcBef>
                <a:spcPts val="0"/>
              </a:spcBef>
              <a:spcAft>
                <a:spcPts val="700"/>
              </a:spcAft>
              <a:buFont typeface="Arial"/>
              <a:buNone/>
            </a:pPr>
            <a:r>
              <a:rPr lang="en-GB" noProof="0"/>
              <a:t>Click to edit Master text styles</a:t>
            </a:r>
          </a:p>
          <a:p>
            <a:pPr marL="0" lvl="1" indent="0" algn="l" defTabSz="914400" rtl="0" eaLnBrk="1" latinLnBrk="0" hangingPunct="1">
              <a:lnSpc>
                <a:spcPts val="2400"/>
              </a:lnSpc>
              <a:spcBef>
                <a:spcPts val="0"/>
              </a:spcBef>
              <a:spcAft>
                <a:spcPts val="700"/>
              </a:spcAft>
              <a:buFont typeface="Arial"/>
              <a:buNone/>
            </a:pPr>
            <a:r>
              <a:rPr lang="en-GB" noProof="0"/>
              <a:t>Second level</a:t>
            </a:r>
          </a:p>
          <a:p>
            <a:pPr marL="0" lvl="2" indent="0" algn="l" defTabSz="914400" rtl="0" eaLnBrk="1" latinLnBrk="0" hangingPunct="1">
              <a:lnSpc>
                <a:spcPts val="2400"/>
              </a:lnSpc>
              <a:spcBef>
                <a:spcPts val="0"/>
              </a:spcBef>
              <a:spcAft>
                <a:spcPts val="700"/>
              </a:spcAft>
              <a:buFont typeface="Arial"/>
              <a:buNone/>
            </a:pPr>
            <a:r>
              <a:rPr lang="en-GB" noProof="0"/>
              <a:t>Third level</a:t>
            </a:r>
          </a:p>
          <a:p>
            <a:pPr marL="0" lvl="3" indent="0" algn="l" defTabSz="914400" rtl="0" eaLnBrk="1" latinLnBrk="0" hangingPunct="1">
              <a:lnSpc>
                <a:spcPts val="2400"/>
              </a:lnSpc>
              <a:spcBef>
                <a:spcPts val="0"/>
              </a:spcBef>
              <a:spcAft>
                <a:spcPts val="700"/>
              </a:spcAft>
              <a:buFont typeface="Arial"/>
              <a:buNone/>
            </a:pPr>
            <a:r>
              <a:rPr lang="en-GB" noProof="0"/>
              <a:t>Fourth level</a:t>
            </a:r>
          </a:p>
          <a:p>
            <a:pPr marL="0" lvl="4" indent="0" algn="l" defTabSz="914400" rtl="0" eaLnBrk="1" latinLnBrk="0" hangingPunct="1">
              <a:lnSpc>
                <a:spcPts val="2400"/>
              </a:lnSpc>
              <a:spcBef>
                <a:spcPts val="0"/>
              </a:spcBef>
              <a:spcAft>
                <a:spcPts val="700"/>
              </a:spcAft>
              <a:buFont typeface="Arial"/>
              <a:buNone/>
            </a:pPr>
            <a:r>
              <a:rPr lang="en-GB" noProof="0"/>
              <a:t>Fifth level</a:t>
            </a:r>
            <a:endParaRPr lang="en-GB" noProof="0" dirty="0"/>
          </a:p>
        </p:txBody>
      </p:sp>
      <p:sp>
        <p:nvSpPr>
          <p:cNvPr id="10" name="Content Placeholder 9"/>
          <p:cNvSpPr>
            <a:spLocks noGrp="1"/>
          </p:cNvSpPr>
          <p:nvPr>
            <p:ph sz="quarter" idx="12"/>
          </p:nvPr>
        </p:nvSpPr>
        <p:spPr>
          <a:xfrm>
            <a:off x="6354743" y="1828799"/>
            <a:ext cx="5122800" cy="3763963"/>
          </a:xfrm>
        </p:spPr>
        <p:txBody>
          <a:bodyPr/>
          <a:lstStyle>
            <a:lvl1pPr marL="0" indent="0">
              <a:lnSpc>
                <a:spcPts val="2400"/>
              </a:lnSpc>
              <a:spcBef>
                <a:spcPts val="0"/>
              </a:spcBef>
              <a:spcAft>
                <a:spcPts val="700"/>
              </a:spcAft>
              <a:buNone/>
              <a:defRPr sz="1800">
                <a:solidFill>
                  <a:schemeClr val="accent1"/>
                </a:solidFill>
              </a:defRPr>
            </a:lvl1pPr>
            <a:lvl2pPr marL="180000" indent="-180000">
              <a:lnSpc>
                <a:spcPts val="1600"/>
              </a:lnSpc>
              <a:spcBef>
                <a:spcPts val="0"/>
              </a:spcBef>
              <a:spcAft>
                <a:spcPts val="1000"/>
              </a:spcAft>
              <a:buSzPct val="120000"/>
              <a:defRPr sz="1400"/>
            </a:lvl2pPr>
            <a:lvl3pPr marL="177800" indent="0">
              <a:lnSpc>
                <a:spcPts val="1800"/>
              </a:lnSpc>
              <a:spcBef>
                <a:spcPts val="0"/>
              </a:spcBef>
              <a:buNone/>
              <a:tabLst/>
              <a:defRPr sz="1400"/>
            </a:lvl3pPr>
            <a:lvl4pPr marL="360000" indent="-180000">
              <a:lnSpc>
                <a:spcPts val="1600"/>
              </a:lnSpc>
              <a:spcBef>
                <a:spcPts val="0"/>
              </a:spcBef>
              <a:tabLst/>
              <a:defRPr sz="1200"/>
            </a:lvl4pPr>
            <a:lvl5pPr marL="360000" indent="0">
              <a:lnSpc>
                <a:spcPts val="1200"/>
              </a:lnSpc>
              <a:spcBef>
                <a:spcPts val="0"/>
              </a:spcBef>
              <a:buNone/>
              <a:tabLst/>
              <a:defRPr sz="100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71FCD-55B4-CCF6-6020-76F808C7AE6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D3EDA7E-8311-DC2A-86DF-492875CEC08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F032243-2E18-1110-B07D-BA0A1845481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DEB076D-F9C5-231F-3191-9538A7A9C156}"/>
              </a:ext>
            </a:extLst>
          </p:cNvPr>
          <p:cNvSpPr>
            <a:spLocks noGrp="1"/>
          </p:cNvSpPr>
          <p:nvPr>
            <p:ph type="dt" sz="half" idx="10"/>
          </p:nvPr>
        </p:nvSpPr>
        <p:spPr/>
        <p:txBody>
          <a:bodyPr/>
          <a:lstStyle/>
          <a:p>
            <a:fld id="{A63C3FBF-3299-FC43-B06A-207E57D51C9C}" type="datetimeFigureOut">
              <a:rPr lang="en-US" smtClean="0"/>
              <a:t>3/13/2024</a:t>
            </a:fld>
            <a:endParaRPr lang="en-US"/>
          </a:p>
        </p:txBody>
      </p:sp>
      <p:sp>
        <p:nvSpPr>
          <p:cNvPr id="6" name="Footer Placeholder 5">
            <a:extLst>
              <a:ext uri="{FF2B5EF4-FFF2-40B4-BE49-F238E27FC236}">
                <a16:creationId xmlns:a16="http://schemas.microsoft.com/office/drawing/2014/main" id="{D732A67C-49BC-60D2-31CF-9108BFB278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A17B87-8C62-78BB-2FA1-F23E874E99D5}"/>
              </a:ext>
            </a:extLst>
          </p:cNvPr>
          <p:cNvSpPr>
            <a:spLocks noGrp="1"/>
          </p:cNvSpPr>
          <p:nvPr>
            <p:ph type="sldNum" sz="quarter" idx="12"/>
          </p:nvPr>
        </p:nvSpPr>
        <p:spPr/>
        <p:txBody>
          <a:bodyPr/>
          <a:lstStyle/>
          <a:p>
            <a:fld id="{C71429DD-3960-BF47-B4C2-295FD2A60C13}" type="slidenum">
              <a:rPr lang="en-US" smtClean="0"/>
              <a:t>‹#›</a:t>
            </a:fld>
            <a:endParaRPr lang="en-US"/>
          </a:p>
        </p:txBody>
      </p:sp>
    </p:spTree>
    <p:extLst>
      <p:ext uri="{BB962C8B-B14F-4D97-AF65-F5344CB8AC3E}">
        <p14:creationId xmlns:p14="http://schemas.microsoft.com/office/powerpoint/2010/main" val="17694677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0" tIns="0" rIns="0" bIns="0" rtlCol="0" anchor="ctr">
            <a:noAutofit/>
          </a:bodyPr>
          <a:lstStyle/>
          <a:p>
            <a:r>
              <a:rPr lang="en-GB" noProof="0"/>
              <a:t>Click to edit Master title style</a:t>
            </a:r>
            <a:endParaRPr lang="en-GB" noProof="0" dirty="0"/>
          </a:p>
        </p:txBody>
      </p:sp>
      <p:sp>
        <p:nvSpPr>
          <p:cNvPr id="3" name="Text Placeholder 2"/>
          <p:cNvSpPr>
            <a:spLocks noGrp="1"/>
          </p:cNvSpPr>
          <p:nvPr>
            <p:ph type="body" idx="1"/>
          </p:nvPr>
        </p:nvSpPr>
        <p:spPr>
          <a:xfrm>
            <a:off x="838200" y="1825625"/>
            <a:ext cx="10515600" cy="4351338"/>
          </a:xfrm>
          <a:prstGeom prst="rect">
            <a:avLst/>
          </a:prstGeom>
        </p:spPr>
        <p:txBody>
          <a:bodyPr vert="horz" lIns="0" tIns="0" rIns="0" bIns="0" rtlCol="0">
            <a:no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0" tIns="0" rIns="0" bIns="0" rtlCol="0" anchor="ctr">
            <a:noAutofit/>
          </a:bodyPr>
          <a:lstStyle>
            <a:lvl1pPr algn="l">
              <a:defRPr sz="1200">
                <a:solidFill>
                  <a:schemeClr val="tx1">
                    <a:tint val="75000"/>
                  </a:schemeClr>
                </a:solidFill>
                <a:latin typeface="Lucida Grande" charset="0"/>
                <a:ea typeface="Lucida Grande" charset="0"/>
                <a:cs typeface="Lucida Grande" charset="0"/>
              </a:defRPr>
            </a:lvl1pPr>
          </a:lstStyle>
          <a:p>
            <a:fld id="{7C6E93A5-0E5C-5A44-B1B5-8ECB0B6C0290}" type="datetimeFigureOut">
              <a:rPr lang="en-GB" noProof="0" smtClean="0"/>
              <a:pPr/>
              <a:t>13/03/2024</a:t>
            </a:fld>
            <a:endParaRPr lang="en-GB" noProof="0"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0" tIns="0" rIns="0" bIns="0" rtlCol="0" anchor="ctr">
            <a:noAutofit/>
          </a:bodyPr>
          <a:lstStyle>
            <a:lvl1pPr algn="ctr">
              <a:defRPr sz="1200">
                <a:solidFill>
                  <a:schemeClr val="tx1">
                    <a:tint val="75000"/>
                  </a:schemeClr>
                </a:solidFill>
                <a:latin typeface="Lucida Grande" charset="0"/>
                <a:ea typeface="Lucida Grande" charset="0"/>
                <a:cs typeface="Lucida Grande" charset="0"/>
              </a:defRPr>
            </a:lvl1pPr>
          </a:lstStyle>
          <a:p>
            <a:endParaRPr lang="en-GB" noProof="0"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0" tIns="0" rIns="0" bIns="0" rtlCol="0" anchor="ctr">
            <a:noAutofit/>
          </a:bodyPr>
          <a:lstStyle>
            <a:lvl1pPr algn="r">
              <a:defRPr sz="1200">
                <a:solidFill>
                  <a:schemeClr val="tx1">
                    <a:tint val="75000"/>
                  </a:schemeClr>
                </a:solidFill>
                <a:latin typeface="Lucida Grande" charset="0"/>
                <a:ea typeface="Lucida Grande" charset="0"/>
                <a:cs typeface="Lucida Grande" charset="0"/>
              </a:defRPr>
            </a:lvl1pPr>
          </a:lstStyle>
          <a:p>
            <a:fld id="{8B8D9626-587A-D342-904A-A4C94F69A179}" type="slidenum">
              <a:rPr lang="en-GB" noProof="0" smtClean="0"/>
              <a:pPr/>
              <a:t>‹#›</a:t>
            </a:fld>
            <a:endParaRPr lang="en-GB" noProof="0" dirty="0"/>
          </a:p>
        </p:txBody>
      </p:sp>
    </p:spTree>
    <p:extLst>
      <p:ext uri="{BB962C8B-B14F-4D97-AF65-F5344CB8AC3E}">
        <p14:creationId xmlns:p14="http://schemas.microsoft.com/office/powerpoint/2010/main" val="1605675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 id="2147483664" r:id="rId5"/>
  </p:sldLayoutIdLst>
  <p:txStyles>
    <p:titleStyle>
      <a:lvl1pPr algn="l" defTabSz="914400" rtl="0" eaLnBrk="1" latinLnBrk="0" hangingPunct="1">
        <a:lnSpc>
          <a:spcPct val="90000"/>
        </a:lnSpc>
        <a:spcBef>
          <a:spcPct val="0"/>
        </a:spcBef>
        <a:buNone/>
        <a:defRPr sz="4400" kern="1200">
          <a:solidFill>
            <a:schemeClr val="tx2"/>
          </a:solidFill>
          <a:latin typeface="Lucida Grande" charset="0"/>
          <a:ea typeface="Lucida Grande" charset="0"/>
          <a:cs typeface="Lucida Grande"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2"/>
          </a:solidFill>
          <a:latin typeface="Lucida Grande" charset="0"/>
          <a:ea typeface="Lucida Grande" charset="0"/>
          <a:cs typeface="Lucida Grande" charset="0"/>
        </a:defRPr>
      </a:lvl1pPr>
      <a:lvl2pPr marL="685800" indent="-228600" algn="l" defTabSz="914400" rtl="0" eaLnBrk="1" latinLnBrk="0" hangingPunct="1">
        <a:lnSpc>
          <a:spcPct val="90000"/>
        </a:lnSpc>
        <a:spcBef>
          <a:spcPts val="500"/>
        </a:spcBef>
        <a:buFont typeface="Arial"/>
        <a:buChar char="•"/>
        <a:defRPr sz="2400" kern="1200">
          <a:solidFill>
            <a:schemeClr val="tx2"/>
          </a:solidFill>
          <a:latin typeface="Lucida Grande" charset="0"/>
          <a:ea typeface="Lucida Grande" charset="0"/>
          <a:cs typeface="Lucida Grande" charset="0"/>
        </a:defRPr>
      </a:lvl2pPr>
      <a:lvl3pPr marL="1143000" indent="-228600" algn="l" defTabSz="914400" rtl="0" eaLnBrk="1" latinLnBrk="0" hangingPunct="1">
        <a:lnSpc>
          <a:spcPct val="90000"/>
        </a:lnSpc>
        <a:spcBef>
          <a:spcPts val="500"/>
        </a:spcBef>
        <a:buFont typeface="Arial"/>
        <a:buChar char="•"/>
        <a:defRPr sz="2000" kern="1200">
          <a:solidFill>
            <a:schemeClr val="tx2"/>
          </a:solidFill>
          <a:latin typeface="Lucida Grande" charset="0"/>
          <a:ea typeface="Lucida Grande" charset="0"/>
          <a:cs typeface="Lucida Grande" charset="0"/>
        </a:defRPr>
      </a:lvl3pPr>
      <a:lvl4pPr marL="1600200" indent="-228600" algn="l" defTabSz="914400" rtl="0" eaLnBrk="1" latinLnBrk="0" hangingPunct="1">
        <a:lnSpc>
          <a:spcPct val="90000"/>
        </a:lnSpc>
        <a:spcBef>
          <a:spcPts val="500"/>
        </a:spcBef>
        <a:buFont typeface="Arial"/>
        <a:buChar char="•"/>
        <a:defRPr sz="1800" kern="1200">
          <a:solidFill>
            <a:schemeClr val="tx2"/>
          </a:solidFill>
          <a:latin typeface="Lucida Grande" charset="0"/>
          <a:ea typeface="Lucida Grande" charset="0"/>
          <a:cs typeface="Lucida Grande" charset="0"/>
        </a:defRPr>
      </a:lvl4pPr>
      <a:lvl5pPr marL="2057400" indent="-228600" algn="l" defTabSz="914400" rtl="0" eaLnBrk="1" latinLnBrk="0" hangingPunct="1">
        <a:lnSpc>
          <a:spcPct val="90000"/>
        </a:lnSpc>
        <a:spcBef>
          <a:spcPts val="500"/>
        </a:spcBef>
        <a:buFont typeface="Arial"/>
        <a:buChar char="•"/>
        <a:defRPr sz="1800" kern="1200">
          <a:solidFill>
            <a:schemeClr val="tx2"/>
          </a:solidFill>
          <a:latin typeface="Lucida Grande" charset="0"/>
          <a:ea typeface="Lucida Grande" charset="0"/>
          <a:cs typeface="Lucida Grande"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a:t>
            </a:r>
            <a:r>
              <a:rPr lang="en-US" dirty="0" err="1"/>
              <a:t>RCOphth</a:t>
            </a:r>
            <a:endParaRPr lang="en-US" dirty="0"/>
          </a:p>
        </p:txBody>
      </p:sp>
      <p:sp>
        <p:nvSpPr>
          <p:cNvPr id="3" name="Subtitle 2"/>
          <p:cNvSpPr>
            <a:spLocks noGrp="1"/>
          </p:cNvSpPr>
          <p:nvPr>
            <p:ph type="subTitle" idx="1"/>
          </p:nvPr>
        </p:nvSpPr>
        <p:spPr/>
        <p:txBody>
          <a:bodyPr/>
          <a:lstStyle/>
          <a:p>
            <a:r>
              <a:rPr lang="en-US" dirty="0"/>
              <a:t>Moving to a new Curriculum in August 2024</a:t>
            </a:r>
          </a:p>
          <a:p>
            <a:endParaRPr lang="en-US" dirty="0"/>
          </a:p>
        </p:txBody>
      </p:sp>
    </p:spTree>
    <p:extLst>
      <p:ext uri="{BB962C8B-B14F-4D97-AF65-F5344CB8AC3E}">
        <p14:creationId xmlns:p14="http://schemas.microsoft.com/office/powerpoint/2010/main" val="1826936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F3D0F-7731-9C71-630E-469F863362B7}"/>
              </a:ext>
            </a:extLst>
          </p:cNvPr>
          <p:cNvSpPr>
            <a:spLocks noGrp="1"/>
          </p:cNvSpPr>
          <p:nvPr>
            <p:ph type="title"/>
          </p:nvPr>
        </p:nvSpPr>
        <p:spPr/>
        <p:txBody>
          <a:bodyPr/>
          <a:lstStyle/>
          <a:p>
            <a:r>
              <a:rPr lang="en-US" dirty="0"/>
              <a:t>AMTF/Post CCT Fellowships</a:t>
            </a:r>
            <a:endParaRPr lang="en-GB" dirty="0"/>
          </a:p>
        </p:txBody>
      </p:sp>
      <p:sp>
        <p:nvSpPr>
          <p:cNvPr id="3" name="Content Placeholder 2">
            <a:extLst>
              <a:ext uri="{FF2B5EF4-FFF2-40B4-BE49-F238E27FC236}">
                <a16:creationId xmlns:a16="http://schemas.microsoft.com/office/drawing/2014/main" id="{D2BA406B-4CC1-DA1C-5851-FE2A77BD03A0}"/>
              </a:ext>
            </a:extLst>
          </p:cNvPr>
          <p:cNvSpPr>
            <a:spLocks noGrp="1"/>
          </p:cNvSpPr>
          <p:nvPr>
            <p:ph idx="1"/>
          </p:nvPr>
        </p:nvSpPr>
        <p:spPr>
          <a:xfrm>
            <a:off x="838200" y="1755229"/>
            <a:ext cx="10515600" cy="4397518"/>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Funded by Trust/Health Board</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Not overseen by RCOphth, unaffected by Curriculum 2024</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No study leave funding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Most UK trainees will do Level 4 rather than post-CCT or AMT Fellowships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Still have a role for </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Further experience in niche special interest </a:t>
            </a:r>
            <a:r>
              <a:rPr kumimoji="0" lang="en-GB" sz="2000" b="0" i="0" u="none" strike="noStrike" kern="1200" cap="none" spc="0" normalizeH="0" baseline="0" noProof="0" dirty="0" err="1">
                <a:ln>
                  <a:noFill/>
                </a:ln>
                <a:solidFill>
                  <a:prstClr val="black"/>
                </a:solidFill>
                <a:effectLst/>
                <a:uLnTx/>
                <a:uFillTx/>
                <a:latin typeface="Calibri" panose="020F0502020204030204"/>
                <a:ea typeface="+mn-ea"/>
                <a:cs typeface="+mn-cs"/>
              </a:rPr>
              <a:t>eg</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 Oncology, Paediatric glaucoma, Orbit</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3</a:t>
            </a:r>
            <a:r>
              <a:rPr kumimoji="0" lang="en-GB" sz="2000" b="0" i="0" u="none" strike="noStrike" kern="1200" cap="none" spc="0" normalizeH="0" baseline="30000" noProof="0" dirty="0">
                <a:ln>
                  <a:noFill/>
                </a:ln>
                <a:solidFill>
                  <a:prstClr val="black"/>
                </a:solidFill>
                <a:effectLst/>
                <a:uLnTx/>
                <a:uFillTx/>
                <a:latin typeface="Calibri" panose="020F0502020204030204"/>
                <a:ea typeface="+mn-ea"/>
                <a:cs typeface="+mn-cs"/>
              </a:rPr>
              <a:t>rd</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 SIA – e.g. </a:t>
            </a:r>
            <a:r>
              <a:rPr kumimoji="0" lang="en-GB" sz="2000" b="0" i="0" u="none" strike="noStrike" kern="1200" cap="none" spc="0" normalizeH="0" baseline="0" noProof="0" dirty="0" err="1">
                <a:ln>
                  <a:noFill/>
                </a:ln>
                <a:solidFill>
                  <a:prstClr val="black"/>
                </a:solidFill>
                <a:effectLst/>
                <a:uLnTx/>
                <a:uFillTx/>
                <a:latin typeface="Calibri" panose="020F0502020204030204"/>
                <a:ea typeface="+mn-ea"/>
                <a:cs typeface="+mn-cs"/>
              </a:rPr>
              <a:t>paeds</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 &amp; adult strabismus</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Further experience in SIA (</a:t>
            </a:r>
            <a:r>
              <a:rPr kumimoji="0" lang="en-GB" sz="2000" b="0" i="0" u="none" strike="noStrike" kern="1200" cap="none" spc="0" normalizeH="0" baseline="0" noProof="0" dirty="0" err="1">
                <a:ln>
                  <a:noFill/>
                </a:ln>
                <a:solidFill>
                  <a:prstClr val="black"/>
                </a:solidFill>
                <a:effectLst/>
                <a:uLnTx/>
                <a:uFillTx/>
                <a:latin typeface="Calibri" panose="020F0502020204030204"/>
                <a:ea typeface="+mn-ea"/>
                <a:cs typeface="+mn-cs"/>
              </a:rPr>
              <a:t>eg</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 VR as a second Fellowship)</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If limited learning opportunities, priority is Level 4 training</a:t>
            </a:r>
          </a:p>
          <a:p>
            <a:endParaRPr lang="en-GB" dirty="0"/>
          </a:p>
        </p:txBody>
      </p:sp>
    </p:spTree>
    <p:extLst>
      <p:ext uri="{BB962C8B-B14F-4D97-AF65-F5344CB8AC3E}">
        <p14:creationId xmlns:p14="http://schemas.microsoft.com/office/powerpoint/2010/main" val="164861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FE8BC-A03F-4E20-3DD9-0733763C8B1A}"/>
              </a:ext>
            </a:extLst>
          </p:cNvPr>
          <p:cNvSpPr>
            <a:spLocks noGrp="1"/>
          </p:cNvSpPr>
          <p:nvPr>
            <p:ph type="title"/>
          </p:nvPr>
        </p:nvSpPr>
        <p:spPr/>
        <p:txBody>
          <a:bodyPr/>
          <a:lstStyle/>
          <a:p>
            <a:r>
              <a:rPr lang="en-US" dirty="0"/>
              <a:t>Indicative timelines</a:t>
            </a:r>
            <a:endParaRPr lang="en-GB" dirty="0"/>
          </a:p>
        </p:txBody>
      </p:sp>
      <p:sp>
        <p:nvSpPr>
          <p:cNvPr id="3" name="Content Placeholder 2">
            <a:extLst>
              <a:ext uri="{FF2B5EF4-FFF2-40B4-BE49-F238E27FC236}">
                <a16:creationId xmlns:a16="http://schemas.microsoft.com/office/drawing/2014/main" id="{3654DE89-790C-342B-6D7D-F0067E160773}"/>
              </a:ext>
            </a:extLst>
          </p:cNvPr>
          <p:cNvSpPr>
            <a:spLocks noGrp="1"/>
          </p:cNvSpPr>
          <p:nvPr>
            <p:ph idx="1"/>
          </p:nvPr>
        </p:nvSpPr>
        <p:spPr/>
        <p:txBody>
          <a:bodyPr/>
          <a:lstStyle/>
          <a:p>
            <a:pPr marR="0" lvl="0" algn="l" defTabSz="914400" rtl="0" eaLnBrk="1" fontAlgn="auto" latinLnBrk="0" hangingPunct="1">
              <a:lnSpc>
                <a:spcPct val="90000"/>
              </a:lnSpc>
              <a:spcBef>
                <a:spcPts val="1000"/>
              </a:spcBef>
              <a:spcAft>
                <a:spcPts val="0"/>
              </a:spcAft>
              <a:buClrTx/>
              <a:buSzTx/>
              <a:tabLst/>
              <a:defRPr/>
            </a:pPr>
            <a:r>
              <a:rPr lang="en-GB" sz="2400" b="1" dirty="0">
                <a:solidFill>
                  <a:prstClr val="black"/>
                </a:solidFill>
                <a:latin typeface="Calibri" panose="020F0502020204030204"/>
                <a:ea typeface="+mn-ea"/>
                <a:cs typeface="+mn-cs"/>
              </a:rPr>
              <a:t>D</a:t>
            </a:r>
            <a:r>
              <a:rPr kumimoji="0" lang="en-GB" sz="2400" b="1" i="0" u="none" strike="noStrike" kern="1200" cap="none" spc="0" normalizeH="0" baseline="0" noProof="0" dirty="0" err="1">
                <a:ln>
                  <a:noFill/>
                </a:ln>
                <a:solidFill>
                  <a:prstClr val="black"/>
                </a:solidFill>
                <a:effectLst/>
                <a:uLnTx/>
                <a:uFillTx/>
                <a:latin typeface="Calibri" panose="020F0502020204030204"/>
                <a:ea typeface="+mn-ea"/>
                <a:cs typeface="+mn-cs"/>
              </a:rPr>
              <a:t>eaneries</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will set their own deadlines</a:t>
            </a:r>
          </a:p>
          <a:p>
            <a:pPr marR="0" lvl="0" algn="l" defTabSz="914400" rtl="0" eaLnBrk="1" fontAlgn="auto" latinLnBrk="0" hangingPunct="1">
              <a:lnSpc>
                <a:spcPct val="90000"/>
              </a:lnSpc>
              <a:spcBef>
                <a:spcPts val="1000"/>
              </a:spcBef>
              <a:spcAft>
                <a:spcPts val="0"/>
              </a:spcAft>
              <a:buClrTx/>
              <a:buSzTx/>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Example (West of Scotland) for Level 4 application starting August 2024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8 March 2024 (5 months before start)</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Outline of rotations for C2024 planned</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Deadline for applications to Level 4 SIA</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1 April 2024 (4 months before start)</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Completion of selection process for Level 4 SIA</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1 May 2024 (3 months before start)</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Publication of allocation and rotations for August 2024</a:t>
            </a:r>
          </a:p>
          <a:p>
            <a:endParaRPr lang="en-GB" dirty="0"/>
          </a:p>
        </p:txBody>
      </p:sp>
    </p:spTree>
    <p:extLst>
      <p:ext uri="{BB962C8B-B14F-4D97-AF65-F5344CB8AC3E}">
        <p14:creationId xmlns:p14="http://schemas.microsoft.com/office/powerpoint/2010/main" val="609227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D408-BF66-A997-D410-E962D045DBAF}"/>
              </a:ext>
            </a:extLst>
          </p:cNvPr>
          <p:cNvSpPr>
            <a:spLocks noGrp="1"/>
          </p:cNvSpPr>
          <p:nvPr>
            <p:ph type="title"/>
          </p:nvPr>
        </p:nvSpPr>
        <p:spPr/>
        <p:txBody>
          <a:bodyPr/>
          <a:lstStyle/>
          <a:p>
            <a:r>
              <a:rPr lang="en-US" dirty="0"/>
              <a:t>Example application form</a:t>
            </a:r>
            <a:endParaRPr lang="en-GB" dirty="0"/>
          </a:p>
        </p:txBody>
      </p:sp>
      <p:sp>
        <p:nvSpPr>
          <p:cNvPr id="3" name="Content Placeholder 2">
            <a:extLst>
              <a:ext uri="{FF2B5EF4-FFF2-40B4-BE49-F238E27FC236}">
                <a16:creationId xmlns:a16="http://schemas.microsoft.com/office/drawing/2014/main" id="{F87ED7AB-3332-FA43-C7B0-B83DC592BBD0}"/>
              </a:ext>
            </a:extLst>
          </p:cNvPr>
          <p:cNvSpPr>
            <a:spLocks noGrp="1"/>
          </p:cNvSpPr>
          <p:nvPr>
            <p:ph idx="1"/>
          </p:nvPr>
        </p:nvSpPr>
        <p:spPr/>
        <p:txBody>
          <a:bodyPr/>
          <a:lstStyle/>
          <a:p>
            <a:pPr marL="342900" indent="-342900" algn="l">
              <a:buFont typeface="Arial" panose="020B0604020202020204" pitchFamily="34" charset="0"/>
              <a:buChar char="•"/>
            </a:pPr>
            <a:r>
              <a:rPr lang="en-US" sz="2400" dirty="0">
                <a:solidFill>
                  <a:schemeClr val="tx1"/>
                </a:solidFill>
                <a:latin typeface="+mn-lt"/>
              </a:rPr>
              <a:t>Will be put as a Word document onto C24 website for you to download and </a:t>
            </a:r>
            <a:r>
              <a:rPr lang="en-US" sz="2400" dirty="0" err="1">
                <a:solidFill>
                  <a:schemeClr val="tx1"/>
                </a:solidFill>
                <a:latin typeface="+mn-lt"/>
              </a:rPr>
              <a:t>customise</a:t>
            </a:r>
            <a:endParaRPr lang="en-GB" sz="2400" dirty="0">
              <a:solidFill>
                <a:schemeClr val="tx1"/>
              </a:solidFill>
              <a:latin typeface="+mn-lt"/>
            </a:endParaRPr>
          </a:p>
        </p:txBody>
      </p:sp>
    </p:spTree>
    <p:extLst>
      <p:ext uri="{BB962C8B-B14F-4D97-AF65-F5344CB8AC3E}">
        <p14:creationId xmlns:p14="http://schemas.microsoft.com/office/powerpoint/2010/main" val="1329767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CDC9E-D32F-5B78-DC6C-A8306ED3A054}"/>
              </a:ext>
            </a:extLst>
          </p:cNvPr>
          <p:cNvSpPr>
            <a:spLocks noGrp="1"/>
          </p:cNvSpPr>
          <p:nvPr>
            <p:ph type="title"/>
          </p:nvPr>
        </p:nvSpPr>
        <p:spPr/>
        <p:txBody>
          <a:bodyPr/>
          <a:lstStyle/>
          <a:p>
            <a:r>
              <a:rPr lang="en-US" dirty="0"/>
              <a:t>Questions &amp; Scenarios - 1</a:t>
            </a:r>
            <a:endParaRPr lang="en-GB" dirty="0"/>
          </a:p>
        </p:txBody>
      </p:sp>
      <p:sp>
        <p:nvSpPr>
          <p:cNvPr id="3" name="Content Placeholder 2">
            <a:extLst>
              <a:ext uri="{FF2B5EF4-FFF2-40B4-BE49-F238E27FC236}">
                <a16:creationId xmlns:a16="http://schemas.microsoft.com/office/drawing/2014/main" id="{F4283F9B-A8CF-3E9D-55E1-833C06C1D78B}"/>
              </a:ext>
            </a:extLst>
          </p:cNvPr>
          <p:cNvSpPr>
            <a:spLocks noGrp="1"/>
          </p:cNvSpPr>
          <p:nvPr>
            <p:ph idx="1"/>
          </p:nvPr>
        </p:nvSpPr>
        <p:spPr/>
        <p:txBody>
          <a:bodyPr/>
          <a:lstStyle/>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prstClr val="black"/>
                </a:solidFill>
                <a:effectLst/>
                <a:uLnTx/>
                <a:uFillTx/>
                <a:latin typeface="+mn-lt"/>
                <a:ea typeface="Aptos" panose="020B0004020202020204" pitchFamily="34" charset="0"/>
                <a:cs typeface="+mn-cs"/>
              </a:rPr>
              <a:t>With regard to OOPT, can I take a year out of program to do a fellowship in an area of interest, elsewhere, and would this count toward my training (in this case SIA/Level 4)?  If yes, can this fellowship be in another country like USA or Canada, in a well-known facility?</a:t>
            </a:r>
            <a:r>
              <a:rPr kumimoji="0" lang="en-GB" sz="2400" b="1" i="0" u="none" strike="noStrike" kern="1200" cap="none" spc="0" normalizeH="0" baseline="0" noProof="0" dirty="0">
                <a:ln>
                  <a:noFill/>
                </a:ln>
                <a:solidFill>
                  <a:prstClr val="black"/>
                </a:solidFill>
                <a:effectLst/>
                <a:uLnTx/>
                <a:uFillTx/>
                <a:latin typeface="+mn-lt"/>
                <a:ea typeface="+mn-ea"/>
                <a:cs typeface="+mn-cs"/>
              </a:rPr>
              <a:t> </a:t>
            </a: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GB" sz="2400" b="1" i="0" u="none" strike="noStrike" kern="1200" cap="none" spc="0" normalizeH="0" baseline="0" noProof="0" dirty="0">
              <a:ln>
                <a:noFill/>
              </a:ln>
              <a:solidFill>
                <a:prstClr val="black"/>
              </a:solidFill>
              <a:effectLst/>
              <a:uLnTx/>
              <a:uFillTx/>
              <a:latin typeface="+mn-lt"/>
              <a:ea typeface="+mn-ea"/>
              <a:cs typeface="+mn-cs"/>
            </a:endParaRP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GB" sz="2400" b="1" i="0" u="none" strike="noStrike" kern="1200" cap="none" spc="0" normalizeH="0" baseline="0" noProof="0" dirty="0">
              <a:ln>
                <a:noFill/>
              </a:ln>
              <a:solidFill>
                <a:prstClr val="black"/>
              </a:solidFill>
              <a:effectLst/>
              <a:uLnTx/>
              <a:uFillTx/>
              <a:latin typeface="+mn-lt"/>
              <a:ea typeface="+mn-ea"/>
              <a:cs typeface="+mn-cs"/>
            </a:endParaRP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GB" sz="2400" b="0" i="1" u="none" strike="noStrike" kern="1200" cap="none" spc="0" normalizeH="0" baseline="0" noProof="0" dirty="0">
                <a:ln>
                  <a:noFill/>
                </a:ln>
                <a:solidFill>
                  <a:prstClr val="black"/>
                </a:solidFill>
                <a:effectLst/>
                <a:uLnTx/>
                <a:uFillTx/>
                <a:latin typeface="+mn-lt"/>
                <a:ea typeface="Aptos" panose="020B0004020202020204" pitchFamily="34" charset="0"/>
                <a:cs typeface="Times New Roman" panose="02020603050405020304" pitchFamily="18" charset="0"/>
              </a:rPr>
              <a:t>ANSWER</a:t>
            </a: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GB" sz="2400" b="0" i="1" u="none" strike="noStrike" kern="1200" cap="none" spc="0" normalizeH="0" baseline="0" noProof="0" dirty="0">
                <a:ln>
                  <a:noFill/>
                </a:ln>
                <a:solidFill>
                  <a:prstClr val="black"/>
                </a:solidFill>
                <a:effectLst/>
                <a:uLnTx/>
                <a:uFillTx/>
                <a:latin typeface="+mn-lt"/>
                <a:ea typeface="Aptos" panose="020B0004020202020204" pitchFamily="34" charset="0"/>
                <a:cs typeface="Times New Roman" panose="02020603050405020304" pitchFamily="18" charset="0"/>
              </a:rPr>
              <a:t>OOPTs are discouraged in the last year of your training. It would be best to complete a Level 4 and then go for your Fellowship. OOPT is there to augment training, not replace it. The final decision on OOPT lies with the Deanery.</a:t>
            </a:r>
          </a:p>
          <a:p>
            <a:endParaRPr lang="en-GB" dirty="0"/>
          </a:p>
        </p:txBody>
      </p:sp>
    </p:spTree>
    <p:extLst>
      <p:ext uri="{BB962C8B-B14F-4D97-AF65-F5344CB8AC3E}">
        <p14:creationId xmlns:p14="http://schemas.microsoft.com/office/powerpoint/2010/main" val="3338360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02C67-97E7-6848-1933-B89B055D9287}"/>
              </a:ext>
            </a:extLst>
          </p:cNvPr>
          <p:cNvSpPr>
            <a:spLocks noGrp="1"/>
          </p:cNvSpPr>
          <p:nvPr>
            <p:ph type="title"/>
          </p:nvPr>
        </p:nvSpPr>
        <p:spPr/>
        <p:txBody>
          <a:bodyPr/>
          <a:lstStyle/>
          <a:p>
            <a:r>
              <a:rPr lang="en-US" dirty="0"/>
              <a:t>Questions &amp; Scenarios - 2</a:t>
            </a:r>
            <a:endParaRPr lang="en-GB" dirty="0"/>
          </a:p>
        </p:txBody>
      </p:sp>
      <p:sp>
        <p:nvSpPr>
          <p:cNvPr id="3" name="Content Placeholder 2">
            <a:extLst>
              <a:ext uri="{FF2B5EF4-FFF2-40B4-BE49-F238E27FC236}">
                <a16:creationId xmlns:a16="http://schemas.microsoft.com/office/drawing/2014/main" id="{1BE7D1AF-D1EF-3278-1C0D-D76C332EFDA4}"/>
              </a:ext>
            </a:extLst>
          </p:cNvPr>
          <p:cNvSpPr>
            <a:spLocks noGrp="1"/>
          </p:cNvSpPr>
          <p:nvPr>
            <p:ph idx="1"/>
          </p:nvPr>
        </p:nvSpPr>
        <p:spPr/>
        <p:txBody>
          <a:bodyPr/>
          <a:lstStyle/>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If I’m already in the new curriculum, how soon will I be able to start Level 4? Is there a limit to how fast I can start it, or it really depends on my own competency ? </a:t>
            </a: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GB" sz="2400" b="1" i="0" u="none" strike="noStrike" kern="120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endParaRP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GB" sz="2400" b="1" i="0" u="none" strike="noStrike" kern="120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endParaRP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GB" sz="2400" b="0" i="1" u="none" strike="noStrike" kern="1200" cap="none" spc="0" normalizeH="0" baseline="0" noProof="0" dirty="0">
                <a:ln>
                  <a:noFill/>
                </a:ln>
                <a:solidFill>
                  <a:srgbClr val="000000"/>
                </a:solidFill>
                <a:effectLst/>
                <a:uLnTx/>
                <a:uFillTx/>
                <a:latin typeface="+mn-lt"/>
                <a:ea typeface="Times New Roman" panose="02020603050405020304" pitchFamily="18" charset="0"/>
                <a:cs typeface="+mn-cs"/>
              </a:rPr>
              <a:t>ANSWER</a:t>
            </a: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GB" sz="2400" b="0" i="1" u="none" strike="noStrike" kern="1200" cap="none" spc="0" normalizeH="0" baseline="0" noProof="0" dirty="0">
                <a:ln>
                  <a:noFill/>
                </a:ln>
                <a:solidFill>
                  <a:srgbClr val="000000"/>
                </a:solidFill>
                <a:effectLst/>
                <a:uLnTx/>
                <a:uFillTx/>
                <a:latin typeface="+mn-lt"/>
                <a:ea typeface="Times New Roman" panose="02020603050405020304" pitchFamily="18" charset="0"/>
                <a:cs typeface="+mn-cs"/>
              </a:rPr>
              <a:t>Curriculum 2024 is competency-based and your progress from one level to another is based purely on your ability to demonstrate that you have gained the appropriate competencies in ALL domains. However, there may be logistical limitations of the training programme in each deanery which will play a part in determining the speed of progression. </a:t>
            </a:r>
          </a:p>
          <a:p>
            <a:endParaRPr lang="en-GB" dirty="0"/>
          </a:p>
        </p:txBody>
      </p:sp>
    </p:spTree>
    <p:extLst>
      <p:ext uri="{BB962C8B-B14F-4D97-AF65-F5344CB8AC3E}">
        <p14:creationId xmlns:p14="http://schemas.microsoft.com/office/powerpoint/2010/main" val="480219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73D72-8388-B9AB-C84F-784F78B4F6FE}"/>
              </a:ext>
            </a:extLst>
          </p:cNvPr>
          <p:cNvSpPr>
            <a:spLocks noGrp="1"/>
          </p:cNvSpPr>
          <p:nvPr>
            <p:ph type="title"/>
          </p:nvPr>
        </p:nvSpPr>
        <p:spPr/>
        <p:txBody>
          <a:bodyPr/>
          <a:lstStyle/>
          <a:p>
            <a:r>
              <a:rPr lang="en-US" dirty="0"/>
              <a:t>Questions &amp; Scenarios - 3</a:t>
            </a:r>
            <a:endParaRPr lang="en-GB" dirty="0"/>
          </a:p>
        </p:txBody>
      </p:sp>
      <p:sp>
        <p:nvSpPr>
          <p:cNvPr id="3" name="Content Placeholder 2">
            <a:extLst>
              <a:ext uri="{FF2B5EF4-FFF2-40B4-BE49-F238E27FC236}">
                <a16:creationId xmlns:a16="http://schemas.microsoft.com/office/drawing/2014/main" id="{350D688D-CF96-F166-1E15-C6AF4427CE5B}"/>
              </a:ext>
            </a:extLst>
          </p:cNvPr>
          <p:cNvSpPr>
            <a:spLocks noGrp="1"/>
          </p:cNvSpPr>
          <p:nvPr>
            <p:ph idx="1"/>
          </p:nvPr>
        </p:nvSpPr>
        <p:spPr/>
        <p:txBody>
          <a:bodyPr/>
          <a:lstStyle/>
          <a:p>
            <a:pPr lvl="1" indent="-228600" algn="l">
              <a:lnSpc>
                <a:spcPct val="90000"/>
              </a:lnSpc>
              <a:spcBef>
                <a:spcPts val="500"/>
              </a:spcBef>
              <a:defRPr/>
            </a:pPr>
            <a:r>
              <a:rPr kumimoji="0" lang="en-GB" b="1" i="0" u="none" strike="noStrike" kern="120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It’s stated level 4 have a duration of about 18 months, is it possible to have finish the whole training and get at CCT in 5 years ? Say I enter level 4 at ST3.5?</a:t>
            </a:r>
            <a:r>
              <a:rPr kumimoji="0" lang="en-GB" b="1" i="0" u="none" strike="noStrike" kern="1200" cap="none" spc="0" normalizeH="0" baseline="0" noProof="0" dirty="0">
                <a:ln>
                  <a:noFill/>
                </a:ln>
                <a:solidFill>
                  <a:prstClr val="black"/>
                </a:solidFill>
                <a:effectLst/>
                <a:uLnTx/>
                <a:uFillTx/>
                <a:latin typeface="+mn-lt"/>
                <a:ea typeface="+mn-ea"/>
                <a:cs typeface="+mn-cs"/>
              </a:rPr>
              <a:t> </a:t>
            </a: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GB" sz="2000" b="1" i="0" u="none" strike="noStrike" kern="1200" cap="none" spc="0" normalizeH="0" baseline="0" noProof="0" dirty="0">
              <a:ln>
                <a:noFill/>
              </a:ln>
              <a:solidFill>
                <a:prstClr val="black"/>
              </a:solidFill>
              <a:effectLst/>
              <a:uLnTx/>
              <a:uFillTx/>
              <a:latin typeface="+mn-lt"/>
              <a:ea typeface="+mn-ea"/>
              <a:cs typeface="+mn-cs"/>
            </a:endParaRP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GB" sz="20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GB" sz="2400" b="0" i="1" u="none" strike="noStrike" kern="1200" cap="none" spc="0" normalizeH="0" baseline="0" noProof="0" dirty="0">
                <a:ln>
                  <a:noFill/>
                </a:ln>
                <a:solidFill>
                  <a:srgbClr val="000000"/>
                </a:solidFill>
                <a:effectLst/>
                <a:uLnTx/>
                <a:uFillTx/>
                <a:latin typeface="+mn-lt"/>
                <a:ea typeface="Times New Roman" panose="02020603050405020304" pitchFamily="18" charset="0"/>
                <a:cs typeface="Times New Roman" panose="02020603050405020304" pitchFamily="18" charset="0"/>
              </a:rPr>
              <a:t>ANSWER</a:t>
            </a: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GB" sz="2400" b="0" i="1" u="none" strike="noStrike" kern="1200" cap="none" spc="0" normalizeH="0" baseline="0" noProof="0" dirty="0">
                <a:ln>
                  <a:noFill/>
                </a:ln>
                <a:solidFill>
                  <a:srgbClr val="000000"/>
                </a:solidFill>
                <a:effectLst/>
                <a:uLnTx/>
                <a:uFillTx/>
                <a:latin typeface="+mn-lt"/>
                <a:ea typeface="Times New Roman" panose="02020603050405020304" pitchFamily="18" charset="0"/>
                <a:cs typeface="Times New Roman" panose="02020603050405020304" pitchFamily="18" charset="0"/>
              </a:rPr>
              <a:t>In theory, it is possible. However, as stated above, demonstration of competencies in ALL domains and logistical limitations will be key determinants. </a:t>
            </a:r>
            <a:endParaRPr kumimoji="0" lang="en-GB" sz="2400" b="0" i="1" u="none" strike="noStrike" kern="1200" cap="none" spc="0" normalizeH="0" baseline="0" noProof="0" dirty="0">
              <a:ln>
                <a:noFill/>
              </a:ln>
              <a:solidFill>
                <a:prstClr val="black"/>
              </a:solidFill>
              <a:effectLst/>
              <a:uLnTx/>
              <a:uFillTx/>
              <a:latin typeface="+mn-lt"/>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089383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995D6-2BA4-52F5-1553-E3AEA75293F3}"/>
              </a:ext>
            </a:extLst>
          </p:cNvPr>
          <p:cNvSpPr>
            <a:spLocks noGrp="1"/>
          </p:cNvSpPr>
          <p:nvPr>
            <p:ph type="title"/>
          </p:nvPr>
        </p:nvSpPr>
        <p:spPr/>
        <p:txBody>
          <a:bodyPr/>
          <a:lstStyle/>
          <a:p>
            <a:r>
              <a:rPr lang="en-US" dirty="0"/>
              <a:t>Questions &amp; Scenarios - 4</a:t>
            </a:r>
            <a:endParaRPr lang="en-GB" dirty="0"/>
          </a:p>
        </p:txBody>
      </p:sp>
      <p:sp>
        <p:nvSpPr>
          <p:cNvPr id="3" name="Content Placeholder 2">
            <a:extLst>
              <a:ext uri="{FF2B5EF4-FFF2-40B4-BE49-F238E27FC236}">
                <a16:creationId xmlns:a16="http://schemas.microsoft.com/office/drawing/2014/main" id="{4193997C-F8DA-97F8-40C5-DFEA7D50BF1B}"/>
              </a:ext>
            </a:extLst>
          </p:cNvPr>
          <p:cNvSpPr>
            <a:spLocks noGrp="1"/>
          </p:cNvSpPr>
          <p:nvPr>
            <p:ph idx="1"/>
          </p:nvPr>
        </p:nvSpPr>
        <p:spPr/>
        <p:txBody>
          <a:bodyPr/>
          <a:lstStyle/>
          <a:p>
            <a:pPr lvl="1" indent="-228600" algn="l">
              <a:lnSpc>
                <a:spcPct val="90000"/>
              </a:lnSpc>
              <a:spcBef>
                <a:spcPts val="500"/>
              </a:spcBef>
              <a:defRPr/>
            </a:pPr>
            <a:r>
              <a:rPr kumimoji="0" lang="en-GB" sz="2400" b="1" i="0" u="none" strike="noStrike" kern="120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We are going to start a trainee on Level 4 in Glaucoma from August 2024 with a plan for 18 months. We will also have a TSC in Glaucoma from August 2024 for 12 months. There is an ST6 who has advised me that he will be applying for the Glaucoma Level 4 from February 2025 - what do I do? </a:t>
            </a:r>
            <a:endParaRPr kumimoji="0" lang="en-GB" sz="2400" b="1" i="0" u="none" strike="noStrike" kern="1200" cap="none" spc="0" normalizeH="0" baseline="0" noProof="0" dirty="0">
              <a:ln>
                <a:noFill/>
              </a:ln>
              <a:solidFill>
                <a:prstClr val="black"/>
              </a:solidFill>
              <a:effectLst/>
              <a:uLnTx/>
              <a:uFillTx/>
              <a:latin typeface="+mn-lt"/>
              <a:ea typeface="+mn-ea"/>
              <a:cs typeface="+mn-cs"/>
            </a:endParaRP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GB" sz="18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GB" sz="1800" b="0" i="1" u="none" strike="noStrike" kern="1200" cap="none" spc="0" normalizeH="0" baseline="0" noProof="0" dirty="0">
                <a:ln>
                  <a:noFill/>
                </a:ln>
                <a:solidFill>
                  <a:srgbClr val="000000"/>
                </a:solidFill>
                <a:effectLst/>
                <a:uLnTx/>
                <a:uFillTx/>
                <a:latin typeface="+mn-lt"/>
                <a:ea typeface="Times New Roman" panose="02020603050405020304" pitchFamily="18" charset="0"/>
                <a:cs typeface="Times New Roman" panose="02020603050405020304" pitchFamily="18" charset="0"/>
              </a:rPr>
              <a:t>ANSWER</a:t>
            </a: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GB" sz="1800" b="0" i="1" u="none" strike="noStrike" kern="1200" cap="none" spc="0" normalizeH="0" baseline="0" noProof="0" dirty="0">
                <a:ln>
                  <a:noFill/>
                </a:ln>
                <a:solidFill>
                  <a:srgbClr val="000000"/>
                </a:solidFill>
                <a:effectLst/>
                <a:uLnTx/>
                <a:uFillTx/>
                <a:latin typeface="+mn-lt"/>
                <a:ea typeface="Times New Roman" panose="02020603050405020304" pitchFamily="18" charset="0"/>
                <a:cs typeface="Times New Roman" panose="02020603050405020304" pitchFamily="18" charset="0"/>
              </a:rPr>
              <a:t>The first decision is whether you can train TWO Level 4s and a TSC at the same 	time in your region maintaining standards and without compromising the training of other junior trainees (Level 3 and also Level 1 and 2).</a:t>
            </a: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GB" sz="1800" b="0" i="1" u="none" strike="noStrike" kern="1200" cap="none" spc="0" normalizeH="0" baseline="0" noProof="0" dirty="0">
                <a:ln>
                  <a:noFill/>
                </a:ln>
                <a:solidFill>
                  <a:srgbClr val="000000"/>
                </a:solidFill>
                <a:effectLst/>
                <a:uLnTx/>
                <a:uFillTx/>
                <a:latin typeface="+mn-lt"/>
                <a:ea typeface="Aptos" panose="020B0004020202020204" pitchFamily="34" charset="0"/>
                <a:cs typeface="Times New Roman" panose="02020603050405020304" pitchFamily="18" charset="0"/>
              </a:rPr>
              <a:t>If no, then it would be sensible to have the discussion with that trainee to advise him of the unlikelihood of getting this Level 4. His options will include doing cataract with UEC or CO and then applying for a Glaucoma Fellowship OR changing to a different SIA.</a:t>
            </a:r>
            <a:endParaRPr lang="en-GB" dirty="0">
              <a:latin typeface="+mn-lt"/>
            </a:endParaRPr>
          </a:p>
        </p:txBody>
      </p:sp>
    </p:spTree>
    <p:extLst>
      <p:ext uri="{BB962C8B-B14F-4D97-AF65-F5344CB8AC3E}">
        <p14:creationId xmlns:p14="http://schemas.microsoft.com/office/powerpoint/2010/main" val="2984484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C69108-A7A0-711D-99D5-C813EE138F1B}"/>
            </a:ext>
          </a:extLst>
        </p:cNvPr>
        <p:cNvGrpSpPr/>
        <p:nvPr/>
      </p:nvGrpSpPr>
      <p:grpSpPr>
        <a:xfrm>
          <a:off x="0" y="0"/>
          <a:ext cx="0" cy="0"/>
          <a:chOff x="0" y="0"/>
          <a:chExt cx="0" cy="0"/>
        </a:xfrm>
      </p:grpSpPr>
      <p:sp>
        <p:nvSpPr>
          <p:cNvPr id="14339" name="Rectangle 3">
            <a:extLst>
              <a:ext uri="{FF2B5EF4-FFF2-40B4-BE49-F238E27FC236}">
                <a16:creationId xmlns:a16="http://schemas.microsoft.com/office/drawing/2014/main" id="{67292A0D-5369-44C6-968B-205CF9AF0336}"/>
              </a:ext>
            </a:extLst>
          </p:cNvPr>
          <p:cNvSpPr>
            <a:spLocks noGrp="1" noChangeArrowheads="1"/>
          </p:cNvSpPr>
          <p:nvPr>
            <p:ph type="title"/>
          </p:nvPr>
        </p:nvSpPr>
        <p:spPr>
          <a:xfrm>
            <a:off x="620110" y="252966"/>
            <a:ext cx="9362090" cy="876300"/>
          </a:xfrm>
        </p:spPr>
        <p:txBody>
          <a:bodyPr>
            <a:normAutofit/>
          </a:bodyPr>
          <a:lstStyle/>
          <a:p>
            <a:r>
              <a:rPr lang="en-US" altLang="en-US" sz="3200" dirty="0">
                <a:solidFill>
                  <a:srgbClr val="FFFFFF"/>
                </a:solidFill>
                <a:latin typeface="Lucida Grande"/>
                <a:cs typeface="Arial" panose="020B0604020202020204" pitchFamily="34" charset="0"/>
                <a:sym typeface="Helvetica Neue" charset="0"/>
              </a:rPr>
              <a:t>Level 4</a:t>
            </a:r>
          </a:p>
        </p:txBody>
      </p:sp>
      <p:sp>
        <p:nvSpPr>
          <p:cNvPr id="14341" name="Rectangle 5">
            <a:extLst>
              <a:ext uri="{FF2B5EF4-FFF2-40B4-BE49-F238E27FC236}">
                <a16:creationId xmlns:a16="http://schemas.microsoft.com/office/drawing/2014/main" id="{DC83986F-EFA0-7009-CDE8-110DBEDC66F4}"/>
              </a:ext>
            </a:extLst>
          </p:cNvPr>
          <p:cNvSpPr>
            <a:spLocks/>
          </p:cNvSpPr>
          <p:nvPr/>
        </p:nvSpPr>
        <p:spPr bwMode="auto">
          <a:xfrm>
            <a:off x="1998869" y="2488908"/>
            <a:ext cx="8023672" cy="1206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rgbClr val="000000"/>
                </a:solidFill>
                <a:round/>
                <a:headEnd/>
                <a:tailEnd/>
              </a14:hiddenLine>
            </a:ext>
          </a:extLst>
        </p:spPr>
        <p:txBody>
          <a:bodyPr lIns="0" tIns="0" rIns="0" bIns="0"/>
          <a:lstStyle>
            <a:lvl1pPr marL="24161750" indent="-24161750" eaLnBrk="0" hangingPunct="0">
              <a:defRPr sz="4200">
                <a:solidFill>
                  <a:srgbClr val="000000"/>
                </a:solidFill>
                <a:latin typeface="Gill Sans" charset="-52"/>
                <a:ea typeface="ヒラギノ角ゴ ProN W3" charset="-128"/>
                <a:sym typeface="Gill Sans" charset="-52"/>
              </a:defRPr>
            </a:lvl1pPr>
            <a:lvl2pPr marL="37931725" indent="-37474525" eaLnBrk="0" hangingPunct="0">
              <a:defRPr sz="4200">
                <a:solidFill>
                  <a:srgbClr val="000000"/>
                </a:solidFill>
                <a:latin typeface="Gill Sans" charset="-52"/>
                <a:ea typeface="ヒラギノ角ゴ ProN W3" charset="-128"/>
                <a:sym typeface="Gill Sans" charset="-52"/>
              </a:defRPr>
            </a:lvl2pPr>
            <a:lvl3pPr eaLnBrk="0" hangingPunct="0">
              <a:defRPr sz="4200">
                <a:solidFill>
                  <a:srgbClr val="000000"/>
                </a:solidFill>
                <a:latin typeface="Gill Sans" charset="-52"/>
                <a:ea typeface="ヒラギノ角ゴ ProN W3" charset="-128"/>
                <a:sym typeface="Gill Sans" charset="-52"/>
              </a:defRPr>
            </a:lvl3pPr>
            <a:lvl4pPr eaLnBrk="0" hangingPunct="0">
              <a:defRPr sz="4200">
                <a:solidFill>
                  <a:srgbClr val="000000"/>
                </a:solidFill>
                <a:latin typeface="Gill Sans" charset="-52"/>
                <a:ea typeface="ヒラギノ角ゴ ProN W3" charset="-128"/>
                <a:sym typeface="Gill Sans" charset="-52"/>
              </a:defRPr>
            </a:lvl4pPr>
            <a:lvl5pPr eaLnBrk="0" hangingPunct="0">
              <a:defRPr sz="4200">
                <a:solidFill>
                  <a:srgbClr val="000000"/>
                </a:solidFill>
                <a:latin typeface="Gill Sans" charset="-52"/>
                <a:ea typeface="ヒラギノ角ゴ ProN W3" charset="-128"/>
                <a:sym typeface="Gill Sans" charset="-52"/>
              </a:defRPr>
            </a:lvl5pPr>
            <a:lvl6pPr marL="457200" algn="ctr" eaLnBrk="0" fontAlgn="base" hangingPunct="0">
              <a:spcBef>
                <a:spcPct val="0"/>
              </a:spcBef>
              <a:spcAft>
                <a:spcPct val="0"/>
              </a:spcAft>
              <a:defRPr sz="4200">
                <a:solidFill>
                  <a:srgbClr val="000000"/>
                </a:solidFill>
                <a:latin typeface="Gill Sans" charset="-52"/>
                <a:ea typeface="ヒラギノ角ゴ ProN W3" charset="-128"/>
                <a:sym typeface="Gill Sans" charset="-52"/>
              </a:defRPr>
            </a:lvl6pPr>
            <a:lvl7pPr marL="914400" algn="ctr" eaLnBrk="0" fontAlgn="base" hangingPunct="0">
              <a:spcBef>
                <a:spcPct val="0"/>
              </a:spcBef>
              <a:spcAft>
                <a:spcPct val="0"/>
              </a:spcAft>
              <a:defRPr sz="4200">
                <a:solidFill>
                  <a:srgbClr val="000000"/>
                </a:solidFill>
                <a:latin typeface="Gill Sans" charset="-52"/>
                <a:ea typeface="ヒラギノ角ゴ ProN W3" charset="-128"/>
                <a:sym typeface="Gill Sans" charset="-52"/>
              </a:defRPr>
            </a:lvl7pPr>
            <a:lvl8pPr marL="1371600" algn="ctr" eaLnBrk="0" fontAlgn="base" hangingPunct="0">
              <a:spcBef>
                <a:spcPct val="0"/>
              </a:spcBef>
              <a:spcAft>
                <a:spcPct val="0"/>
              </a:spcAft>
              <a:defRPr sz="4200">
                <a:solidFill>
                  <a:srgbClr val="000000"/>
                </a:solidFill>
                <a:latin typeface="Gill Sans" charset="-52"/>
                <a:ea typeface="ヒラギノ角ゴ ProN W3" charset="-128"/>
                <a:sym typeface="Gill Sans" charset="-52"/>
              </a:defRPr>
            </a:lvl8pPr>
            <a:lvl9pPr marL="1828800" algn="ctr" eaLnBrk="0" fontAlgn="base" hangingPunct="0">
              <a:spcBef>
                <a:spcPct val="0"/>
              </a:spcBef>
              <a:spcAft>
                <a:spcPct val="0"/>
              </a:spcAft>
              <a:defRPr sz="4200">
                <a:solidFill>
                  <a:srgbClr val="000000"/>
                </a:solidFill>
                <a:latin typeface="Gill Sans" charset="-52"/>
                <a:ea typeface="ヒラギノ角ゴ ProN W3" charset="-128"/>
                <a:sym typeface="Gill Sans" charset="-52"/>
              </a:defRPr>
            </a:lvl9pPr>
          </a:lstStyle>
          <a:p>
            <a:pPr marL="800080" lvl="3" indent="-342891" eaLnBrk="1" hangingPunct="1">
              <a:buClr>
                <a:srgbClr val="BBE0E3">
                  <a:lumMod val="50000"/>
                </a:srgbClr>
              </a:buClr>
              <a:buFont typeface="Arial" panose="020B0604020202020204" pitchFamily="34" charset="0"/>
              <a:buChar char="•"/>
            </a:pPr>
            <a:endParaRPr lang="en-GB" altLang="en-US" sz="2400" dirty="0">
              <a:solidFill>
                <a:srgbClr val="000000">
                  <a:lumMod val="65000"/>
                  <a:lumOff val="35000"/>
                </a:srgbClr>
              </a:solidFill>
              <a:latin typeface="Arial" panose="020B0604020202020204" pitchFamily="34" charset="0"/>
              <a:cs typeface="Arial" panose="020B0604020202020204" pitchFamily="34" charset="0"/>
              <a:sym typeface="Helvetica" charset="0"/>
            </a:endParaRPr>
          </a:p>
        </p:txBody>
      </p:sp>
      <p:sp>
        <p:nvSpPr>
          <p:cNvPr id="3" name="Content Placeholder 2">
            <a:extLst>
              <a:ext uri="{FF2B5EF4-FFF2-40B4-BE49-F238E27FC236}">
                <a16:creationId xmlns:a16="http://schemas.microsoft.com/office/drawing/2014/main" id="{236720F5-230C-0246-91C3-12767225C019}"/>
              </a:ext>
            </a:extLst>
          </p:cNvPr>
          <p:cNvSpPr>
            <a:spLocks noGrp="1"/>
          </p:cNvSpPr>
          <p:nvPr>
            <p:ph idx="1"/>
          </p:nvPr>
        </p:nvSpPr>
        <p:spPr>
          <a:xfrm>
            <a:off x="1796263" y="1692867"/>
            <a:ext cx="8396868" cy="3216153"/>
          </a:xfrm>
        </p:spPr>
        <p:txBody>
          <a:bodyPr>
            <a:normAutofit fontScale="77500" lnSpcReduction="20000"/>
          </a:bodyPr>
          <a:lstStyle/>
          <a:p>
            <a:pPr marL="0" indent="0" algn="ctr">
              <a:lnSpc>
                <a:spcPct val="107000"/>
              </a:lnSpc>
              <a:buNone/>
            </a:pPr>
            <a:endParaRPr lang="en-US" sz="4000" b="1" dirty="0"/>
          </a:p>
          <a:p>
            <a:pPr marL="0" indent="0" algn="ctr">
              <a:lnSpc>
                <a:spcPct val="107000"/>
              </a:lnSpc>
              <a:buNone/>
            </a:pPr>
            <a:r>
              <a:rPr lang="en-US" sz="4000" b="1" dirty="0">
                <a:solidFill>
                  <a:schemeClr val="tx1"/>
                </a:solidFill>
              </a:rPr>
              <a:t>TPD Conference 7 March 2024</a:t>
            </a:r>
          </a:p>
          <a:p>
            <a:pPr marL="0" indent="0" algn="ctr">
              <a:lnSpc>
                <a:spcPct val="107000"/>
              </a:lnSpc>
              <a:buNone/>
            </a:pPr>
            <a:endParaRPr lang="en-US" sz="4000" b="1" dirty="0">
              <a:solidFill>
                <a:schemeClr val="tx1"/>
              </a:solidFill>
            </a:endParaRPr>
          </a:p>
          <a:p>
            <a:pPr marL="0" indent="0" algn="ctr">
              <a:lnSpc>
                <a:spcPct val="107000"/>
              </a:lnSpc>
              <a:buNone/>
            </a:pPr>
            <a:r>
              <a:rPr lang="en-US" sz="4000" b="1" dirty="0">
                <a:solidFill>
                  <a:schemeClr val="tx1"/>
                </a:solidFill>
              </a:rPr>
              <a:t>LEVEL 4</a:t>
            </a:r>
          </a:p>
          <a:p>
            <a:pPr marL="0" indent="0" algn="ctr">
              <a:lnSpc>
                <a:spcPct val="107000"/>
              </a:lnSpc>
              <a:buNone/>
            </a:pPr>
            <a:endParaRPr lang="en-US" sz="4000" b="1" dirty="0"/>
          </a:p>
          <a:p>
            <a:pPr marL="0" indent="0" algn="ctr">
              <a:lnSpc>
                <a:spcPct val="107000"/>
              </a:lnSpc>
              <a:buNone/>
            </a:pPr>
            <a:endParaRPr lang="en-US" sz="4000" b="1" dirty="0"/>
          </a:p>
          <a:p>
            <a:pPr marL="0" indent="0">
              <a:lnSpc>
                <a:spcPct val="107000"/>
              </a:lnSpc>
              <a:buNone/>
            </a:pPr>
            <a:endParaRPr lang="en-US" sz="4000" b="1" dirty="0"/>
          </a:p>
        </p:txBody>
      </p:sp>
    </p:spTree>
    <p:extLst>
      <p:ext uri="{BB962C8B-B14F-4D97-AF65-F5344CB8AC3E}">
        <p14:creationId xmlns:p14="http://schemas.microsoft.com/office/powerpoint/2010/main" val="3148603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title"/>
          </p:nvPr>
        </p:nvSpPr>
        <p:spPr>
          <a:xfrm>
            <a:off x="1008993" y="252966"/>
            <a:ext cx="8973207" cy="876300"/>
          </a:xfrm>
        </p:spPr>
        <p:txBody>
          <a:bodyPr>
            <a:normAutofit/>
          </a:bodyPr>
          <a:lstStyle/>
          <a:p>
            <a:r>
              <a:rPr lang="en-US" altLang="en-US" sz="3200" dirty="0">
                <a:solidFill>
                  <a:srgbClr val="FFFFFF"/>
                </a:solidFill>
                <a:latin typeface="Lucida Grande"/>
                <a:cs typeface="Arial" panose="020B0604020202020204" pitchFamily="34" charset="0"/>
                <a:sym typeface="Helvetica Neue" charset="0"/>
              </a:rPr>
              <a:t>Level 4 Introduction</a:t>
            </a:r>
          </a:p>
        </p:txBody>
      </p:sp>
      <p:sp>
        <p:nvSpPr>
          <p:cNvPr id="14340" name="Rectangle 4"/>
          <p:cNvSpPr>
            <a:spLocks noGrp="1" noChangeArrowheads="1"/>
          </p:cNvSpPr>
          <p:nvPr>
            <p:ph idx="1"/>
          </p:nvPr>
        </p:nvSpPr>
        <p:spPr>
          <a:xfrm>
            <a:off x="1008993" y="1744643"/>
            <a:ext cx="10121462" cy="445444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sng" strike="noStrike" kern="1200" cap="none" spc="0" normalizeH="0" baseline="0" noProof="0" dirty="0">
                <a:ln>
                  <a:noFill/>
                </a:ln>
                <a:solidFill>
                  <a:prstClr val="black"/>
                </a:solidFill>
                <a:effectLst/>
                <a:uLnTx/>
                <a:uFillTx/>
                <a:latin typeface="Calibri" panose="020F0502020204030204"/>
                <a:ea typeface="+mn-ea"/>
                <a:cs typeface="+mn-cs"/>
              </a:rPr>
              <a:t>Minimum of TWO Level 4 SIAs need to be completed for CCT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400" b="0" i="0" u="sng"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Latest time for entry into Level 4 is after 5.5 years of training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Level 4 entry criteria</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err="1">
                <a:ln>
                  <a:noFill/>
                </a:ln>
                <a:solidFill>
                  <a:prstClr val="black"/>
                </a:solidFill>
                <a:effectLst/>
                <a:uLnTx/>
                <a:uFillTx/>
                <a:latin typeface="Calibri" panose="020F0502020204030204"/>
                <a:ea typeface="+mn-ea"/>
                <a:cs typeface="+mn-cs"/>
              </a:rPr>
              <a:t>FRCOphth</a:t>
            </a: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 Part 2</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Level 3 in all SIA and all Generic Skills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Level 4 entry criteria for Cornea &amp; Ocular Surface, Glaucoma and Vitreoretinal Surgery</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As above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PLUS Competencies of Level 4 Cataract Surgery</a:t>
            </a:r>
          </a:p>
          <a:p>
            <a:pPr marL="457200" lvl="1" indent="0">
              <a:buNone/>
            </a:pPr>
            <a:endParaRPr lang="en-GB" sz="2200" dirty="0"/>
          </a:p>
        </p:txBody>
      </p:sp>
      <p:sp>
        <p:nvSpPr>
          <p:cNvPr id="14341" name="Rectangle 5"/>
          <p:cNvSpPr>
            <a:spLocks/>
          </p:cNvSpPr>
          <p:nvPr/>
        </p:nvSpPr>
        <p:spPr bwMode="auto">
          <a:xfrm>
            <a:off x="1998869" y="2488908"/>
            <a:ext cx="8023672" cy="1206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a:solidFill>
                  <a:srgbClr val="000000"/>
                </a:solidFill>
                <a:round/>
                <a:headEnd/>
                <a:tailEnd/>
              </a14:hiddenLine>
            </a:ext>
          </a:extLst>
        </p:spPr>
        <p:txBody>
          <a:bodyPr lIns="0" tIns="0" rIns="0" bIns="0"/>
          <a:lstStyle>
            <a:lvl1pPr marL="24161750" indent="-24161750" eaLnBrk="0" hangingPunct="0">
              <a:defRPr sz="4200">
                <a:solidFill>
                  <a:srgbClr val="000000"/>
                </a:solidFill>
                <a:latin typeface="Gill Sans" charset="-52"/>
                <a:ea typeface="ヒラギノ角ゴ ProN W3" charset="-128"/>
                <a:sym typeface="Gill Sans" charset="-52"/>
              </a:defRPr>
            </a:lvl1pPr>
            <a:lvl2pPr marL="37931725" indent="-37474525" eaLnBrk="0" hangingPunct="0">
              <a:defRPr sz="4200">
                <a:solidFill>
                  <a:srgbClr val="000000"/>
                </a:solidFill>
                <a:latin typeface="Gill Sans" charset="-52"/>
                <a:ea typeface="ヒラギノ角ゴ ProN W3" charset="-128"/>
                <a:sym typeface="Gill Sans" charset="-52"/>
              </a:defRPr>
            </a:lvl2pPr>
            <a:lvl3pPr eaLnBrk="0" hangingPunct="0">
              <a:defRPr sz="4200">
                <a:solidFill>
                  <a:srgbClr val="000000"/>
                </a:solidFill>
                <a:latin typeface="Gill Sans" charset="-52"/>
                <a:ea typeface="ヒラギノ角ゴ ProN W3" charset="-128"/>
                <a:sym typeface="Gill Sans" charset="-52"/>
              </a:defRPr>
            </a:lvl3pPr>
            <a:lvl4pPr eaLnBrk="0" hangingPunct="0">
              <a:defRPr sz="4200">
                <a:solidFill>
                  <a:srgbClr val="000000"/>
                </a:solidFill>
                <a:latin typeface="Gill Sans" charset="-52"/>
                <a:ea typeface="ヒラギノ角ゴ ProN W3" charset="-128"/>
                <a:sym typeface="Gill Sans" charset="-52"/>
              </a:defRPr>
            </a:lvl4pPr>
            <a:lvl5pPr eaLnBrk="0" hangingPunct="0">
              <a:defRPr sz="4200">
                <a:solidFill>
                  <a:srgbClr val="000000"/>
                </a:solidFill>
                <a:latin typeface="Gill Sans" charset="-52"/>
                <a:ea typeface="ヒラギノ角ゴ ProN W3" charset="-128"/>
                <a:sym typeface="Gill Sans" charset="-52"/>
              </a:defRPr>
            </a:lvl5pPr>
            <a:lvl6pPr marL="457200" algn="ctr" eaLnBrk="0" fontAlgn="base" hangingPunct="0">
              <a:spcBef>
                <a:spcPct val="0"/>
              </a:spcBef>
              <a:spcAft>
                <a:spcPct val="0"/>
              </a:spcAft>
              <a:defRPr sz="4200">
                <a:solidFill>
                  <a:srgbClr val="000000"/>
                </a:solidFill>
                <a:latin typeface="Gill Sans" charset="-52"/>
                <a:ea typeface="ヒラギノ角ゴ ProN W3" charset="-128"/>
                <a:sym typeface="Gill Sans" charset="-52"/>
              </a:defRPr>
            </a:lvl6pPr>
            <a:lvl7pPr marL="914400" algn="ctr" eaLnBrk="0" fontAlgn="base" hangingPunct="0">
              <a:spcBef>
                <a:spcPct val="0"/>
              </a:spcBef>
              <a:spcAft>
                <a:spcPct val="0"/>
              </a:spcAft>
              <a:defRPr sz="4200">
                <a:solidFill>
                  <a:srgbClr val="000000"/>
                </a:solidFill>
                <a:latin typeface="Gill Sans" charset="-52"/>
                <a:ea typeface="ヒラギノ角ゴ ProN W3" charset="-128"/>
                <a:sym typeface="Gill Sans" charset="-52"/>
              </a:defRPr>
            </a:lvl7pPr>
            <a:lvl8pPr marL="1371600" algn="ctr" eaLnBrk="0" fontAlgn="base" hangingPunct="0">
              <a:spcBef>
                <a:spcPct val="0"/>
              </a:spcBef>
              <a:spcAft>
                <a:spcPct val="0"/>
              </a:spcAft>
              <a:defRPr sz="4200">
                <a:solidFill>
                  <a:srgbClr val="000000"/>
                </a:solidFill>
                <a:latin typeface="Gill Sans" charset="-52"/>
                <a:ea typeface="ヒラギノ角ゴ ProN W3" charset="-128"/>
                <a:sym typeface="Gill Sans" charset="-52"/>
              </a:defRPr>
            </a:lvl8pPr>
            <a:lvl9pPr marL="1828800" algn="ctr" eaLnBrk="0" fontAlgn="base" hangingPunct="0">
              <a:spcBef>
                <a:spcPct val="0"/>
              </a:spcBef>
              <a:spcAft>
                <a:spcPct val="0"/>
              </a:spcAft>
              <a:defRPr sz="4200">
                <a:solidFill>
                  <a:srgbClr val="000000"/>
                </a:solidFill>
                <a:latin typeface="Gill Sans" charset="-52"/>
                <a:ea typeface="ヒラギノ角ゴ ProN W3" charset="-128"/>
                <a:sym typeface="Gill Sans" charset="-52"/>
              </a:defRPr>
            </a:lvl9pPr>
          </a:lstStyle>
          <a:p>
            <a:pPr marL="800080" lvl="3" indent="-342891" eaLnBrk="1" hangingPunct="1">
              <a:buClr>
                <a:srgbClr val="BBE0E3">
                  <a:lumMod val="50000"/>
                </a:srgbClr>
              </a:buClr>
              <a:buFont typeface="Arial" panose="020B0604020202020204" pitchFamily="34" charset="0"/>
              <a:buChar char="•"/>
            </a:pPr>
            <a:endParaRPr lang="en-GB" altLang="en-US" sz="2400" dirty="0">
              <a:solidFill>
                <a:srgbClr val="000000">
                  <a:lumMod val="65000"/>
                  <a:lumOff val="35000"/>
                </a:srgbClr>
              </a:solidFill>
              <a:latin typeface="Arial" panose="020B0604020202020204" pitchFamily="34" charset="0"/>
              <a:cs typeface="Arial" panose="020B0604020202020204" pitchFamily="34" charset="0"/>
              <a:sym typeface="Helvetica" charset="0"/>
            </a:endParaRPr>
          </a:p>
        </p:txBody>
      </p:sp>
    </p:spTree>
    <p:extLst>
      <p:ext uri="{BB962C8B-B14F-4D97-AF65-F5344CB8AC3E}">
        <p14:creationId xmlns:p14="http://schemas.microsoft.com/office/powerpoint/2010/main" val="1190796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C24A7-9DF3-1204-93E2-2C7119BFF09A}"/>
              </a:ext>
            </a:extLst>
          </p:cNvPr>
          <p:cNvSpPr>
            <a:spLocks noGrp="1"/>
          </p:cNvSpPr>
          <p:nvPr>
            <p:ph type="title"/>
          </p:nvPr>
        </p:nvSpPr>
        <p:spPr/>
        <p:txBody>
          <a:bodyPr/>
          <a:lstStyle/>
          <a:p>
            <a:r>
              <a:rPr lang="en-US" dirty="0"/>
              <a:t>Level 4 Cornea, Glaucoma or VR  </a:t>
            </a:r>
            <a:endParaRPr lang="en-GB" dirty="0"/>
          </a:p>
        </p:txBody>
      </p:sp>
      <p:sp>
        <p:nvSpPr>
          <p:cNvPr id="3" name="Content Placeholder 2">
            <a:extLst>
              <a:ext uri="{FF2B5EF4-FFF2-40B4-BE49-F238E27FC236}">
                <a16:creationId xmlns:a16="http://schemas.microsoft.com/office/drawing/2014/main" id="{A3958EE7-ED22-AF3E-EC77-64E8494BD2D5}"/>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Need Level 4 Cataract Surgery signed off before entry to Level 4 in these three SIAs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If NOT signed off and the panel (Clinical Supervisors and TPD) feel that the trainee will be able to get it signed off within the first 6 months of the Level 4</a:t>
            </a:r>
          </a:p>
          <a:p>
            <a:pPr marL="800100" marR="0" lvl="1" indent="-3429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	review the application and the </a:t>
            </a:r>
            <a:r>
              <a:rPr kumimoji="0" lang="en-GB" sz="2400" b="0" i="0" u="none" strike="noStrike" kern="1200" cap="none" spc="0" normalizeH="0" baseline="0" noProof="0" dirty="0" err="1">
                <a:ln>
                  <a:noFill/>
                </a:ln>
                <a:solidFill>
                  <a:prstClr val="black"/>
                </a:solidFill>
                <a:effectLst/>
                <a:uLnTx/>
                <a:uFillTx/>
                <a:latin typeface="Calibri" panose="020F0502020204030204"/>
                <a:ea typeface="+mn-ea"/>
                <a:cs typeface="+mn-cs"/>
              </a:rPr>
              <a:t>ePortfolio</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800100" marR="0" lvl="1" indent="-3429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	make a decision to request exemption</a:t>
            </a:r>
          </a:p>
          <a:p>
            <a:pPr marL="800100" marR="0" lvl="1" indent="-3429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	write to Chair of Training and Curriculum </a:t>
            </a:r>
            <a:r>
              <a:rPr kumimoji="0" lang="en-GB" sz="2400" b="0" i="0" u="none" strike="noStrike" kern="1200" cap="none" spc="0" normalizeH="0" baseline="0" noProof="0" dirty="0" err="1">
                <a:ln>
                  <a:noFill/>
                </a:ln>
                <a:solidFill>
                  <a:prstClr val="black"/>
                </a:solidFill>
                <a:effectLst/>
                <a:uLnTx/>
                <a:uFillTx/>
                <a:latin typeface="Calibri" panose="020F0502020204030204"/>
                <a:ea typeface="+mn-ea"/>
                <a:cs typeface="+mn-cs"/>
              </a:rPr>
              <a:t>Subcommitttee</a:t>
            </a: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 Chair with details</a:t>
            </a:r>
          </a:p>
          <a:p>
            <a:endParaRPr lang="en-GB" dirty="0"/>
          </a:p>
        </p:txBody>
      </p:sp>
    </p:spTree>
    <p:extLst>
      <p:ext uri="{BB962C8B-B14F-4D97-AF65-F5344CB8AC3E}">
        <p14:creationId xmlns:p14="http://schemas.microsoft.com/office/powerpoint/2010/main" val="1459360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4094A-D9EF-E1E5-658E-802666FC4A60}"/>
              </a:ext>
            </a:extLst>
          </p:cNvPr>
          <p:cNvSpPr>
            <a:spLocks noGrp="1"/>
          </p:cNvSpPr>
          <p:nvPr>
            <p:ph type="title"/>
          </p:nvPr>
        </p:nvSpPr>
        <p:spPr/>
        <p:txBody>
          <a:bodyPr/>
          <a:lstStyle/>
          <a:p>
            <a:r>
              <a:rPr lang="en-US" dirty="0"/>
              <a:t>Level 4 Duration</a:t>
            </a:r>
            <a:endParaRPr lang="en-GB" dirty="0"/>
          </a:p>
        </p:txBody>
      </p:sp>
      <p:sp>
        <p:nvSpPr>
          <p:cNvPr id="3" name="Content Placeholder 2">
            <a:extLst>
              <a:ext uri="{FF2B5EF4-FFF2-40B4-BE49-F238E27FC236}">
                <a16:creationId xmlns:a16="http://schemas.microsoft.com/office/drawing/2014/main" id="{D847249F-8000-56FA-243A-7CE22A9EF19C}"/>
              </a:ext>
            </a:extLst>
          </p:cNvPr>
          <p:cNvSpPr>
            <a:spLocks noGrp="1"/>
          </p:cNvSpPr>
          <p:nvPr>
            <p:ph idx="1"/>
          </p:nvPr>
        </p:nvSpPr>
        <p:spPr>
          <a:xfrm>
            <a:off x="838200" y="1660635"/>
            <a:ext cx="10515600" cy="4492112"/>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solidFill>
                <a:effectLst/>
                <a:uLnTx/>
                <a:uFillTx/>
                <a:latin typeface="Calibri" panose="020F0502020204030204"/>
                <a:ea typeface="+mn-ea"/>
                <a:cs typeface="+mn-cs"/>
              </a:rPr>
              <a:t>Up to 18 months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Cornea, Glaucoma, Ocular Motility, </a:t>
            </a:r>
            <a:r>
              <a:rPr kumimoji="0" lang="en-GB" sz="2800" b="0" i="0" u="none" strike="noStrike" kern="1200" cap="none" spc="0" normalizeH="0" baseline="0" noProof="0" dirty="0" err="1">
                <a:ln>
                  <a:noFill/>
                </a:ln>
                <a:solidFill>
                  <a:prstClr val="black"/>
                </a:solidFill>
                <a:effectLst/>
                <a:uLnTx/>
                <a:uFillTx/>
                <a:latin typeface="Calibri" panose="020F0502020204030204"/>
                <a:ea typeface="+mn-ea"/>
                <a:cs typeface="+mn-cs"/>
              </a:rPr>
              <a:t>Oculoplastics</a:t>
            </a: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 Paediatric Ophthalmology, Vitreoretinal Surgery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solidFill>
                <a:effectLst/>
                <a:uLnTx/>
                <a:uFillTx/>
                <a:latin typeface="Calibri" panose="020F0502020204030204"/>
                <a:ea typeface="+mn-ea"/>
                <a:cs typeface="+mn-cs"/>
              </a:rPr>
              <a:t>12-18 months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Medical Retina, Neuro-ophthalmology, Uveitis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solidFill>
                <a:effectLst/>
                <a:uLnTx/>
                <a:uFillTx/>
                <a:latin typeface="Calibri" panose="020F0502020204030204"/>
                <a:ea typeface="+mn-ea"/>
                <a:cs typeface="+mn-cs"/>
              </a:rPr>
              <a:t>6-12 months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Community Ophthalmology, Urgent Eye </a:t>
            </a:r>
            <a:r>
              <a:rPr lang="en-GB" sz="2800" dirty="0">
                <a:solidFill>
                  <a:prstClr val="black"/>
                </a:solidFill>
                <a:latin typeface="Calibri" panose="020F0502020204030204"/>
                <a:ea typeface="+mn-ea"/>
                <a:cs typeface="+mn-cs"/>
              </a:rPr>
              <a:t>C</a:t>
            </a: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are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1" i="1" u="none" strike="noStrike" kern="1200" cap="none" spc="0" normalizeH="0" baseline="0" noProof="0" dirty="0">
                <a:ln>
                  <a:noFill/>
                </a:ln>
                <a:solidFill>
                  <a:prstClr val="black"/>
                </a:solidFill>
                <a:effectLst/>
                <a:uLnTx/>
                <a:uFillTx/>
                <a:latin typeface="Calibri" panose="020F0502020204030204"/>
                <a:ea typeface="+mn-ea"/>
                <a:cs typeface="+mn-cs"/>
              </a:rPr>
              <a:t>PURELY INDICATIVE DURATIONS: Curriculum 2024 is COMPETENCY-BASED, not number or time-based</a:t>
            </a:r>
          </a:p>
          <a:p>
            <a:endParaRPr lang="en-GB" dirty="0"/>
          </a:p>
        </p:txBody>
      </p:sp>
    </p:spTree>
    <p:extLst>
      <p:ext uri="{BB962C8B-B14F-4D97-AF65-F5344CB8AC3E}">
        <p14:creationId xmlns:p14="http://schemas.microsoft.com/office/powerpoint/2010/main" val="1358824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32C93-3A92-DE13-D361-DA98A28C1AD5}"/>
              </a:ext>
            </a:extLst>
          </p:cNvPr>
          <p:cNvSpPr>
            <a:spLocks noGrp="1"/>
          </p:cNvSpPr>
          <p:nvPr>
            <p:ph type="title"/>
          </p:nvPr>
        </p:nvSpPr>
        <p:spPr/>
        <p:txBody>
          <a:bodyPr/>
          <a:lstStyle/>
          <a:p>
            <a:r>
              <a:rPr lang="en-US" sz="3200" dirty="0"/>
              <a:t>Transition – when does Level 4 start?</a:t>
            </a:r>
            <a:endParaRPr lang="en-GB" sz="3200" dirty="0"/>
          </a:p>
        </p:txBody>
      </p:sp>
      <p:sp>
        <p:nvSpPr>
          <p:cNvPr id="3" name="Content Placeholder 2">
            <a:extLst>
              <a:ext uri="{FF2B5EF4-FFF2-40B4-BE49-F238E27FC236}">
                <a16:creationId xmlns:a16="http://schemas.microsoft.com/office/drawing/2014/main" id="{97CB2090-64D2-5C42-81EA-C8153ECDE93C}"/>
              </a:ext>
            </a:extLst>
          </p:cNvPr>
          <p:cNvSpPr>
            <a:spLocks noGrp="1"/>
          </p:cNvSpPr>
          <p:nvPr>
            <p:ph idx="1"/>
          </p:nvPr>
        </p:nvSpPr>
        <p:spPr>
          <a:xfrm>
            <a:off x="838200" y="1744717"/>
            <a:ext cx="10515600" cy="4408029"/>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solidFill>
                <a:effectLst/>
                <a:uLnTx/>
                <a:uFillTx/>
                <a:latin typeface="Calibri" panose="020F0502020204030204"/>
                <a:ea typeface="+mn-ea"/>
                <a:cs typeface="+mn-cs"/>
              </a:rPr>
              <a:t>Decided by YOU</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solidFill>
                <a:effectLst/>
                <a:uLnTx/>
                <a:uFillTx/>
                <a:latin typeface="Calibri" panose="020F0502020204030204"/>
                <a:ea typeface="+mn-ea"/>
                <a:cs typeface="+mn-cs"/>
              </a:rPr>
              <a:t>Can start in August 2024 or February 2025</a:t>
            </a:r>
          </a:p>
          <a:p>
            <a:pPr marR="0" lvl="0" algn="l" defTabSz="914400" rtl="0" eaLnBrk="1" fontAlgn="auto" latinLnBrk="0" hangingPunct="1">
              <a:lnSpc>
                <a:spcPct val="90000"/>
              </a:lnSpc>
              <a:spcBef>
                <a:spcPts val="1000"/>
              </a:spcBef>
              <a:spcAft>
                <a:spcPts val="0"/>
              </a:spcAft>
              <a:buClrTx/>
              <a:buSzTx/>
              <a:tabLst/>
              <a:defRPr/>
            </a:pPr>
            <a:endParaRPr kumimoji="0" lang="en-GB" sz="2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Trainees will need to submit their application well in advance (Suggest 4-6 months prior)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You can make a decision to OFFER Level 4 BUT this will be subject to ARCP confirming completion of Level 3 (if February 2025, trainees will need an ARCP in winter- see later slides)</a:t>
            </a:r>
          </a:p>
          <a:p>
            <a:endParaRPr lang="en-GB" dirty="0"/>
          </a:p>
        </p:txBody>
      </p:sp>
    </p:spTree>
    <p:extLst>
      <p:ext uri="{BB962C8B-B14F-4D97-AF65-F5344CB8AC3E}">
        <p14:creationId xmlns:p14="http://schemas.microsoft.com/office/powerpoint/2010/main" val="264542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1A109-6290-3608-2174-2B448C701F25}"/>
              </a:ext>
            </a:extLst>
          </p:cNvPr>
          <p:cNvSpPr>
            <a:spLocks noGrp="1"/>
          </p:cNvSpPr>
          <p:nvPr>
            <p:ph type="title"/>
          </p:nvPr>
        </p:nvSpPr>
        <p:spPr/>
        <p:txBody>
          <a:bodyPr/>
          <a:lstStyle/>
          <a:p>
            <a:r>
              <a:rPr lang="en-US" dirty="0"/>
              <a:t>Two trainees for one Level 4 post</a:t>
            </a:r>
            <a:endParaRPr lang="en-GB" dirty="0"/>
          </a:p>
        </p:txBody>
      </p:sp>
      <p:sp>
        <p:nvSpPr>
          <p:cNvPr id="3" name="Content Placeholder 2">
            <a:extLst>
              <a:ext uri="{FF2B5EF4-FFF2-40B4-BE49-F238E27FC236}">
                <a16:creationId xmlns:a16="http://schemas.microsoft.com/office/drawing/2014/main" id="{76A6072F-E8BC-A964-4153-FD7ABA66AD27}"/>
              </a:ext>
            </a:extLst>
          </p:cNvPr>
          <p:cNvSpPr>
            <a:spLocks noGrp="1"/>
          </p:cNvSpPr>
          <p:nvPr>
            <p:ph idx="1"/>
          </p:nvPr>
        </p:nvSpPr>
        <p:spPr>
          <a:xfrm>
            <a:off x="924910" y="1608083"/>
            <a:ext cx="10428890" cy="4544663"/>
          </a:xfrm>
        </p:spPr>
        <p:txBody>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Not allowed to have formal interviews/ entrance examinations after start of run through training</a:t>
            </a:r>
          </a:p>
          <a:p>
            <a:pPr marR="0" lvl="0" algn="l" defTabSz="914400" rtl="0" eaLnBrk="1" fontAlgn="auto" latinLnBrk="0" hangingPunct="1">
              <a:lnSpc>
                <a:spcPct val="90000"/>
              </a:lnSpc>
              <a:spcBef>
                <a:spcPts val="1000"/>
              </a:spcBef>
              <a:spcAft>
                <a:spcPts val="0"/>
              </a:spcAft>
              <a:buClrTx/>
              <a:buSzTx/>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Need desirable entry criteria</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locally decided</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may have a scoring sheet</a:t>
            </a:r>
          </a:p>
          <a:p>
            <a:pPr marR="0" lvl="0" algn="l" defTabSz="914400" rtl="0" eaLnBrk="1" fontAlgn="auto" latinLnBrk="0" hangingPunct="1">
              <a:lnSpc>
                <a:spcPct val="90000"/>
              </a:lnSpc>
              <a:spcBef>
                <a:spcPts val="1000"/>
              </a:spcBef>
              <a:spcAft>
                <a:spcPts val="0"/>
              </a:spcAft>
              <a:buClrTx/>
              <a:buSzTx/>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b="1" dirty="0">
                <a:solidFill>
                  <a:prstClr val="black"/>
                </a:solidFill>
                <a:latin typeface="Calibri" panose="020F0502020204030204"/>
                <a:ea typeface="+mn-ea"/>
                <a:cs typeface="+mn-cs"/>
              </a:rPr>
              <a:t>T</a:t>
            </a:r>
            <a:r>
              <a:rPr kumimoji="0" lang="en-GB" sz="2400" b="1" i="0" u="none" strike="noStrike" kern="1200" cap="none" spc="0" normalizeH="0" baseline="0" noProof="0" dirty="0" err="1">
                <a:ln>
                  <a:noFill/>
                </a:ln>
                <a:solidFill>
                  <a:prstClr val="black"/>
                </a:solidFill>
                <a:effectLst/>
                <a:uLnTx/>
                <a:uFillTx/>
                <a:latin typeface="Calibri" panose="020F0502020204030204"/>
                <a:ea typeface="+mn-ea"/>
                <a:cs typeface="+mn-cs"/>
              </a:rPr>
              <a:t>ransparency</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is key to enable trainees to prepare for entry to their desired Level 4</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alibri" panose="020F0502020204030204"/>
                <a:ea typeface="+mn-ea"/>
                <a:cs typeface="+mn-cs"/>
              </a:rPr>
              <a:t>Local decision (clinical supervisors and TPD)</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400" dirty="0">
                <a:solidFill>
                  <a:prstClr val="black"/>
                </a:solidFill>
                <a:latin typeface="Calibri" panose="020F0502020204030204"/>
                <a:ea typeface="+mn-ea"/>
                <a:cs typeface="+mn-cs"/>
              </a:rPr>
              <a:t>Based on application backed by evidence in </a:t>
            </a:r>
            <a:r>
              <a:rPr lang="en-GB" sz="2400" dirty="0" err="1">
                <a:solidFill>
                  <a:prstClr val="black"/>
                </a:solidFill>
                <a:latin typeface="Calibri" panose="020F0502020204030204"/>
                <a:ea typeface="+mn-ea"/>
                <a:cs typeface="+mn-cs"/>
              </a:rPr>
              <a:t>ePortfolio</a:t>
            </a:r>
            <a:endParaRPr kumimoji="0" lang="en-GB" sz="240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GB" dirty="0"/>
          </a:p>
        </p:txBody>
      </p:sp>
    </p:spTree>
    <p:extLst>
      <p:ext uri="{BB962C8B-B14F-4D97-AF65-F5344CB8AC3E}">
        <p14:creationId xmlns:p14="http://schemas.microsoft.com/office/powerpoint/2010/main" val="2974510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78C0E-480F-CCF1-5C38-61D781B983DA}"/>
              </a:ext>
            </a:extLst>
          </p:cNvPr>
          <p:cNvSpPr>
            <a:spLocks noGrp="1"/>
          </p:cNvSpPr>
          <p:nvPr>
            <p:ph type="title"/>
          </p:nvPr>
        </p:nvSpPr>
        <p:spPr/>
        <p:txBody>
          <a:bodyPr/>
          <a:lstStyle/>
          <a:p>
            <a:r>
              <a:rPr lang="en-US" dirty="0"/>
              <a:t>Example</a:t>
            </a:r>
            <a:endParaRPr lang="en-GB" dirty="0"/>
          </a:p>
        </p:txBody>
      </p:sp>
      <p:sp>
        <p:nvSpPr>
          <p:cNvPr id="3" name="Content Placeholder 2">
            <a:extLst>
              <a:ext uri="{FF2B5EF4-FFF2-40B4-BE49-F238E27FC236}">
                <a16:creationId xmlns:a16="http://schemas.microsoft.com/office/drawing/2014/main" id="{F0EA2C61-64FF-E2E6-D20D-DCCED850E167}"/>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Only ONE post available for Cornea but TWO applicants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The Speciality Lead, Named Clinical Supervisors and TPD will discuss and decide if a second post is feasible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If NOT feasible, follow Selection process</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Level 4 posts are not regulated by GMC/RCOphth</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Capacity to create additional posts if necessary</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Responsibility of </a:t>
            </a:r>
            <a:r>
              <a:rPr kumimoji="0" lang="en-GB" sz="2400" b="0" i="0" u="none" strike="noStrike" kern="1200" cap="none" spc="0" normalizeH="0" baseline="0" noProof="0" dirty="0" err="1">
                <a:ln>
                  <a:noFill/>
                </a:ln>
                <a:solidFill>
                  <a:prstClr val="black"/>
                </a:solidFill>
                <a:effectLst/>
                <a:uLnTx/>
                <a:uFillTx/>
                <a:latin typeface="Calibri" panose="020F0502020204030204"/>
                <a:ea typeface="+mn-ea"/>
                <a:cs typeface="+mn-cs"/>
              </a:rPr>
              <a:t>HoS</a:t>
            </a: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/TPD to ensure quality of training</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GB" dirty="0"/>
          </a:p>
        </p:txBody>
      </p:sp>
    </p:spTree>
    <p:extLst>
      <p:ext uri="{BB962C8B-B14F-4D97-AF65-F5344CB8AC3E}">
        <p14:creationId xmlns:p14="http://schemas.microsoft.com/office/powerpoint/2010/main" val="202377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8F3BA10D-4971-6F30-A803-4E6F1E04F185}"/>
              </a:ext>
            </a:extLst>
          </p:cNvPr>
          <p:cNvGraphicFramePr>
            <a:graphicFrameLocks noGrp="1"/>
          </p:cNvGraphicFramePr>
          <p:nvPr>
            <p:ph sz="half" idx="1"/>
            <p:extLst>
              <p:ext uri="{D42A27DB-BD31-4B8C-83A1-F6EECF244321}">
                <p14:modId xmlns:p14="http://schemas.microsoft.com/office/powerpoint/2010/main" val="2169887035"/>
              </p:ext>
            </p:extLst>
          </p:nvPr>
        </p:nvGraphicFramePr>
        <p:xfrm>
          <a:off x="1981201" y="2057401"/>
          <a:ext cx="4038601" cy="3145416"/>
        </p:xfrm>
        <a:graphic>
          <a:graphicData uri="http://schemas.openxmlformats.org/drawingml/2006/table">
            <a:tbl>
              <a:tblPr>
                <a:tableStyleId>{5C22544A-7EE6-4342-B048-85BDC9FD1C3A}</a:tableStyleId>
              </a:tblPr>
              <a:tblGrid>
                <a:gridCol w="324712">
                  <a:extLst>
                    <a:ext uri="{9D8B030D-6E8A-4147-A177-3AD203B41FA5}">
                      <a16:colId xmlns:a16="http://schemas.microsoft.com/office/drawing/2014/main" val="3729556979"/>
                    </a:ext>
                  </a:extLst>
                </a:gridCol>
                <a:gridCol w="3064465">
                  <a:extLst>
                    <a:ext uri="{9D8B030D-6E8A-4147-A177-3AD203B41FA5}">
                      <a16:colId xmlns:a16="http://schemas.microsoft.com/office/drawing/2014/main" val="1313576089"/>
                    </a:ext>
                  </a:extLst>
                </a:gridCol>
                <a:gridCol w="324712">
                  <a:extLst>
                    <a:ext uri="{9D8B030D-6E8A-4147-A177-3AD203B41FA5}">
                      <a16:colId xmlns:a16="http://schemas.microsoft.com/office/drawing/2014/main" val="3893217005"/>
                    </a:ext>
                  </a:extLst>
                </a:gridCol>
                <a:gridCol w="324712">
                  <a:extLst>
                    <a:ext uri="{9D8B030D-6E8A-4147-A177-3AD203B41FA5}">
                      <a16:colId xmlns:a16="http://schemas.microsoft.com/office/drawing/2014/main" val="887169883"/>
                    </a:ext>
                  </a:extLst>
                </a:gridCol>
              </a:tblGrid>
              <a:tr h="0">
                <a:tc>
                  <a:txBody>
                    <a:bodyPr/>
                    <a:lstStyle/>
                    <a:p>
                      <a:pPr algn="r"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l" fontAlgn="b"/>
                      <a:r>
                        <a:rPr lang="en-GB" sz="800" u="none" strike="noStrike">
                          <a:effectLst/>
                        </a:rPr>
                        <a:t>Points</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r>
                        <a:rPr lang="en-GB" sz="800" u="none" strike="noStrike">
                          <a:effectLst/>
                        </a:rPr>
                        <a:t>No.</a:t>
                      </a:r>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2127189223"/>
                  </a:ext>
                </a:extLst>
              </a:tr>
              <a:tr h="118613">
                <a:tc>
                  <a:txBody>
                    <a:bodyPr/>
                    <a:lstStyle/>
                    <a:p>
                      <a:pPr algn="r" fontAlgn="b"/>
                      <a:r>
                        <a:rPr lang="en-GB" sz="800" u="none" strike="noStrike">
                          <a:effectLst/>
                        </a:rPr>
                        <a:t>1</a:t>
                      </a:r>
                      <a:endParaRPr lang="en-GB" sz="800" b="1"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Higher degrees in relevant specialty</a:t>
                      </a:r>
                      <a:endParaRPr lang="en-GB" sz="800" b="1" i="0" u="none" strike="noStrike">
                        <a:solidFill>
                          <a:srgbClr val="000000"/>
                        </a:solidFill>
                        <a:effectLst/>
                        <a:latin typeface="Calibri" panose="020F0502020204030204" pitchFamily="34" charset="0"/>
                      </a:endParaRPr>
                    </a:p>
                  </a:txBody>
                  <a:tcPr marL="4059" marR="4059" marT="4059" marB="0" anchor="ctr"/>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476635090"/>
                  </a:ext>
                </a:extLst>
              </a:tr>
              <a:tr h="118613">
                <a:tc>
                  <a:txBody>
                    <a:bodyPr/>
                    <a:lstStyle/>
                    <a:p>
                      <a:pPr algn="r" fontAlgn="b"/>
                      <a:r>
                        <a:rPr lang="en-GB" sz="800" u="none" strike="noStrike">
                          <a:effectLst/>
                        </a:rPr>
                        <a:t>a</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PhD</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FF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4134118180"/>
                  </a:ext>
                </a:extLst>
              </a:tr>
              <a:tr h="118613">
                <a:tc>
                  <a:txBody>
                    <a:bodyPr/>
                    <a:lstStyle/>
                    <a:p>
                      <a:pPr algn="r" fontAlgn="b"/>
                      <a:r>
                        <a:rPr lang="en-GB" sz="800" u="none" strike="noStrike">
                          <a:effectLst/>
                        </a:rPr>
                        <a:t>b</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MD</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FF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2896290210"/>
                  </a:ext>
                </a:extLst>
              </a:tr>
              <a:tr h="118613">
                <a:tc>
                  <a:txBody>
                    <a:bodyPr/>
                    <a:lstStyle/>
                    <a:p>
                      <a:pPr algn="r" fontAlgn="b"/>
                      <a:r>
                        <a:rPr lang="en-GB" sz="800" u="none" strike="noStrike">
                          <a:effectLst/>
                        </a:rPr>
                        <a:t>c</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MSc</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1</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FF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726375630"/>
                  </a:ext>
                </a:extLst>
              </a:tr>
              <a:tr h="118613">
                <a:tc>
                  <a:txBody>
                    <a:bodyPr/>
                    <a:lstStyle/>
                    <a:p>
                      <a:pPr algn="r" fontAlgn="b"/>
                      <a:r>
                        <a:rPr lang="en-GB" sz="800" u="none" strike="noStrike">
                          <a:effectLst/>
                        </a:rPr>
                        <a:t>2</a:t>
                      </a:r>
                      <a:endParaRPr lang="en-GB" sz="800" b="1"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Subspecialty meetings</a:t>
                      </a:r>
                      <a:endParaRPr lang="en-GB" sz="800" b="1" i="0" u="none" strike="noStrike">
                        <a:solidFill>
                          <a:srgbClr val="000000"/>
                        </a:solidFill>
                        <a:effectLst/>
                        <a:latin typeface="Calibri" panose="020F0502020204030204" pitchFamily="34" charset="0"/>
                      </a:endParaRPr>
                    </a:p>
                  </a:txBody>
                  <a:tcPr marL="4059" marR="4059" marT="4059" marB="0" anchor="ctr"/>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2814637572"/>
                  </a:ext>
                </a:extLst>
              </a:tr>
              <a:tr h="118613">
                <a:tc>
                  <a:txBody>
                    <a:bodyPr/>
                    <a:lstStyle/>
                    <a:p>
                      <a:pPr algn="r" fontAlgn="b"/>
                      <a:r>
                        <a:rPr lang="en-GB" sz="800" u="none" strike="noStrike">
                          <a:effectLst/>
                        </a:rPr>
                        <a:t>a</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Oral presentation at international meeting</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4</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2221172708"/>
                  </a:ext>
                </a:extLst>
              </a:tr>
              <a:tr h="118613">
                <a:tc>
                  <a:txBody>
                    <a:bodyPr/>
                    <a:lstStyle/>
                    <a:p>
                      <a:pPr algn="r" fontAlgn="b"/>
                      <a:r>
                        <a:rPr lang="en-GB" sz="800" u="none" strike="noStrike">
                          <a:effectLst/>
                        </a:rPr>
                        <a:t>b</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Poster presentation at international meeting</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794746523"/>
                  </a:ext>
                </a:extLst>
              </a:tr>
              <a:tr h="118613">
                <a:tc>
                  <a:txBody>
                    <a:bodyPr/>
                    <a:lstStyle/>
                    <a:p>
                      <a:pPr algn="r" fontAlgn="b"/>
                      <a:r>
                        <a:rPr lang="en-GB" sz="800" u="none" strike="noStrike">
                          <a:effectLst/>
                        </a:rPr>
                        <a:t>c</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Oral presentation at national meeting</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606536032"/>
                  </a:ext>
                </a:extLst>
              </a:tr>
              <a:tr h="118613">
                <a:tc>
                  <a:txBody>
                    <a:bodyPr/>
                    <a:lstStyle/>
                    <a:p>
                      <a:pPr algn="r" fontAlgn="b"/>
                      <a:r>
                        <a:rPr lang="en-GB" sz="800" u="none" strike="noStrike">
                          <a:effectLst/>
                        </a:rPr>
                        <a:t>d</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Poster presentation at national meeting</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2</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2035177814"/>
                  </a:ext>
                </a:extLst>
              </a:tr>
              <a:tr h="118613">
                <a:tc>
                  <a:txBody>
                    <a:bodyPr/>
                    <a:lstStyle/>
                    <a:p>
                      <a:pPr algn="r" fontAlgn="b"/>
                      <a:r>
                        <a:rPr lang="en-GB" sz="800" u="none" strike="noStrike">
                          <a:effectLst/>
                        </a:rPr>
                        <a:t>e</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Oral presentation at regional meeting</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2</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965361215"/>
                  </a:ext>
                </a:extLst>
              </a:tr>
              <a:tr h="118613">
                <a:tc>
                  <a:txBody>
                    <a:bodyPr/>
                    <a:lstStyle/>
                    <a:p>
                      <a:pPr algn="r" fontAlgn="b"/>
                      <a:r>
                        <a:rPr lang="en-GB" sz="800" u="none" strike="noStrike">
                          <a:effectLst/>
                        </a:rPr>
                        <a:t>f</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Poster presentation at regional meeting</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1</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2305787329"/>
                  </a:ext>
                </a:extLst>
              </a:tr>
              <a:tr h="118613">
                <a:tc>
                  <a:txBody>
                    <a:bodyPr/>
                    <a:lstStyle/>
                    <a:p>
                      <a:pPr algn="r" fontAlgn="b"/>
                      <a:r>
                        <a:rPr lang="en-GB" sz="800" u="none" strike="noStrike">
                          <a:effectLst/>
                        </a:rPr>
                        <a:t>g</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Attendance at subspecialty meetings</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1</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042368475"/>
                  </a:ext>
                </a:extLst>
              </a:tr>
              <a:tr h="118613">
                <a:tc>
                  <a:txBody>
                    <a:bodyPr/>
                    <a:lstStyle/>
                    <a:p>
                      <a:pPr algn="r" fontAlgn="b"/>
                      <a:r>
                        <a:rPr lang="en-GB" sz="800" u="none" strike="noStrike">
                          <a:effectLst/>
                        </a:rPr>
                        <a:t>3</a:t>
                      </a:r>
                      <a:endParaRPr lang="en-GB" sz="800" b="1"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Organisation of subspecialty meeting</a:t>
                      </a:r>
                      <a:endParaRPr lang="en-GB" sz="800" b="1" i="0" u="none" strike="noStrike">
                        <a:solidFill>
                          <a:srgbClr val="000000"/>
                        </a:solidFill>
                        <a:effectLst/>
                        <a:latin typeface="Calibri" panose="020F0502020204030204" pitchFamily="34" charset="0"/>
                      </a:endParaRPr>
                    </a:p>
                  </a:txBody>
                  <a:tcPr marL="4059" marR="4059" marT="4059" marB="0" anchor="ctr"/>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1668576535"/>
                  </a:ext>
                </a:extLst>
              </a:tr>
              <a:tr h="118613">
                <a:tc>
                  <a:txBody>
                    <a:bodyPr/>
                    <a:lstStyle/>
                    <a:p>
                      <a:pPr algn="r" fontAlgn="b"/>
                      <a:r>
                        <a:rPr lang="en-GB" sz="800" u="none" strike="noStrike">
                          <a:effectLst/>
                        </a:rPr>
                        <a:t>a</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dirty="0">
                          <a:effectLst/>
                        </a:rPr>
                        <a:t>National</a:t>
                      </a:r>
                      <a:endParaRPr lang="en-GB" sz="800" b="0" i="0" u="none" strike="noStrike" dirty="0">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4</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63441719"/>
                  </a:ext>
                </a:extLst>
              </a:tr>
              <a:tr h="118613">
                <a:tc>
                  <a:txBody>
                    <a:bodyPr/>
                    <a:lstStyle/>
                    <a:p>
                      <a:pPr algn="r" fontAlgn="b"/>
                      <a:r>
                        <a:rPr lang="en-GB" sz="800" u="none" strike="noStrike">
                          <a:effectLst/>
                        </a:rPr>
                        <a:t>b</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Regional</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542904161"/>
                  </a:ext>
                </a:extLst>
              </a:tr>
              <a:tr h="118613">
                <a:tc>
                  <a:txBody>
                    <a:bodyPr/>
                    <a:lstStyle/>
                    <a:p>
                      <a:pPr algn="r" fontAlgn="b"/>
                      <a:r>
                        <a:rPr lang="en-GB" sz="800" u="none" strike="noStrike">
                          <a:effectLst/>
                        </a:rPr>
                        <a:t>c</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Local</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2</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413087841"/>
                  </a:ext>
                </a:extLst>
              </a:tr>
              <a:tr h="227621">
                <a:tc>
                  <a:txBody>
                    <a:bodyPr/>
                    <a:lstStyle/>
                    <a:p>
                      <a:pPr algn="r" fontAlgn="b"/>
                      <a:r>
                        <a:rPr lang="en-GB" sz="800" u="none" strike="noStrike">
                          <a:effectLst/>
                        </a:rPr>
                        <a:t>4</a:t>
                      </a:r>
                      <a:endParaRPr lang="en-GB" sz="800" b="1"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Publication in subspecialty journal, or subspecialty article in general journal (Eye, BJO etc)</a:t>
                      </a:r>
                      <a:endParaRPr lang="en-GB" sz="800" b="1" i="0" u="none" strike="noStrike">
                        <a:solidFill>
                          <a:srgbClr val="000000"/>
                        </a:solidFill>
                        <a:effectLst/>
                        <a:latin typeface="Calibri" panose="020F0502020204030204" pitchFamily="34" charset="0"/>
                      </a:endParaRPr>
                    </a:p>
                  </a:txBody>
                  <a:tcPr marL="4059" marR="4059" marT="4059" marB="0" anchor="ctr"/>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658798251"/>
                  </a:ext>
                </a:extLst>
              </a:tr>
              <a:tr h="118613">
                <a:tc>
                  <a:txBody>
                    <a:bodyPr/>
                    <a:lstStyle/>
                    <a:p>
                      <a:pPr algn="r" fontAlgn="b"/>
                      <a:r>
                        <a:rPr lang="en-GB" sz="800" u="none" strike="noStrike">
                          <a:effectLst/>
                        </a:rPr>
                        <a:t>a</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Paper – first named author</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4</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826115857"/>
                  </a:ext>
                </a:extLst>
              </a:tr>
              <a:tr h="118613">
                <a:tc>
                  <a:txBody>
                    <a:bodyPr/>
                    <a:lstStyle/>
                    <a:p>
                      <a:pPr algn="r" fontAlgn="b"/>
                      <a:r>
                        <a:rPr lang="en-GB" sz="800" u="none" strike="noStrike">
                          <a:effectLst/>
                        </a:rPr>
                        <a:t>b</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Paper – authorship in first 3 named authors</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2340037523"/>
                  </a:ext>
                </a:extLst>
              </a:tr>
              <a:tr h="118613">
                <a:tc>
                  <a:txBody>
                    <a:bodyPr/>
                    <a:lstStyle/>
                    <a:p>
                      <a:pPr algn="r" fontAlgn="b"/>
                      <a:r>
                        <a:rPr lang="en-GB" sz="800" u="none" strike="noStrike">
                          <a:effectLst/>
                        </a:rPr>
                        <a:t>c</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Review/invited article</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628364596"/>
                  </a:ext>
                </a:extLst>
              </a:tr>
              <a:tr h="118613">
                <a:tc>
                  <a:txBody>
                    <a:bodyPr/>
                    <a:lstStyle/>
                    <a:p>
                      <a:pPr algn="r" fontAlgn="b"/>
                      <a:r>
                        <a:rPr lang="en-GB" sz="800" u="none" strike="noStrike">
                          <a:effectLst/>
                        </a:rPr>
                        <a:t>d</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Book chapter</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2012697263"/>
                  </a:ext>
                </a:extLst>
              </a:tr>
              <a:tr h="118613">
                <a:tc>
                  <a:txBody>
                    <a:bodyPr/>
                    <a:lstStyle/>
                    <a:p>
                      <a:pPr algn="r" fontAlgn="b"/>
                      <a:r>
                        <a:rPr lang="en-GB" sz="800" u="none" strike="noStrike">
                          <a:effectLst/>
                        </a:rPr>
                        <a:t>e</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Case report</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2</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4066424887"/>
                  </a:ext>
                </a:extLst>
              </a:tr>
              <a:tr h="118613">
                <a:tc>
                  <a:txBody>
                    <a:bodyPr/>
                    <a:lstStyle/>
                    <a:p>
                      <a:pPr algn="r" fontAlgn="b"/>
                      <a:r>
                        <a:rPr lang="en-GB" sz="800" u="none" strike="noStrike">
                          <a:effectLst/>
                        </a:rPr>
                        <a:t>f</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dirty="0">
                          <a:effectLst/>
                        </a:rPr>
                        <a:t>Contribution of data to national study groups</a:t>
                      </a:r>
                      <a:endParaRPr lang="en-GB" sz="800" b="0" i="0" u="none" strike="noStrike" dirty="0">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1</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dirty="0">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2737555051"/>
                  </a:ext>
                </a:extLst>
              </a:tr>
            </a:tbl>
          </a:graphicData>
        </a:graphic>
      </p:graphicFrame>
      <p:graphicFrame>
        <p:nvGraphicFramePr>
          <p:cNvPr id="10" name="Content Placeholder 9">
            <a:extLst>
              <a:ext uri="{FF2B5EF4-FFF2-40B4-BE49-F238E27FC236}">
                <a16:creationId xmlns:a16="http://schemas.microsoft.com/office/drawing/2014/main" id="{FF972821-ED47-7D12-9F98-1284C5547388}"/>
              </a:ext>
            </a:extLst>
          </p:cNvPr>
          <p:cNvGraphicFramePr>
            <a:graphicFrameLocks noGrp="1"/>
          </p:cNvGraphicFramePr>
          <p:nvPr>
            <p:ph sz="half" idx="2"/>
          </p:nvPr>
        </p:nvGraphicFramePr>
        <p:xfrm>
          <a:off x="6172200" y="2057402"/>
          <a:ext cx="4038602" cy="3011319"/>
        </p:xfrm>
        <a:graphic>
          <a:graphicData uri="http://schemas.openxmlformats.org/drawingml/2006/table">
            <a:tbl>
              <a:tblPr>
                <a:tableStyleId>{5C22544A-7EE6-4342-B048-85BDC9FD1C3A}</a:tableStyleId>
              </a:tblPr>
              <a:tblGrid>
                <a:gridCol w="324712">
                  <a:extLst>
                    <a:ext uri="{9D8B030D-6E8A-4147-A177-3AD203B41FA5}">
                      <a16:colId xmlns:a16="http://schemas.microsoft.com/office/drawing/2014/main" val="1103225445"/>
                    </a:ext>
                  </a:extLst>
                </a:gridCol>
                <a:gridCol w="3064466">
                  <a:extLst>
                    <a:ext uri="{9D8B030D-6E8A-4147-A177-3AD203B41FA5}">
                      <a16:colId xmlns:a16="http://schemas.microsoft.com/office/drawing/2014/main" val="1898436665"/>
                    </a:ext>
                  </a:extLst>
                </a:gridCol>
                <a:gridCol w="324712">
                  <a:extLst>
                    <a:ext uri="{9D8B030D-6E8A-4147-A177-3AD203B41FA5}">
                      <a16:colId xmlns:a16="http://schemas.microsoft.com/office/drawing/2014/main" val="1476838268"/>
                    </a:ext>
                  </a:extLst>
                </a:gridCol>
                <a:gridCol w="324712">
                  <a:extLst>
                    <a:ext uri="{9D8B030D-6E8A-4147-A177-3AD203B41FA5}">
                      <a16:colId xmlns:a16="http://schemas.microsoft.com/office/drawing/2014/main" val="2247688302"/>
                    </a:ext>
                  </a:extLst>
                </a:gridCol>
              </a:tblGrid>
              <a:tr h="124121">
                <a:tc>
                  <a:txBody>
                    <a:bodyPr/>
                    <a:lstStyle/>
                    <a:p>
                      <a:pPr algn="r"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l" fontAlgn="b"/>
                      <a:r>
                        <a:rPr lang="en-GB" sz="800" u="none" strike="noStrike">
                          <a:effectLst/>
                        </a:rPr>
                        <a:t>Points</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r>
                        <a:rPr lang="en-GB" sz="800" u="none" strike="noStrike">
                          <a:effectLst/>
                        </a:rPr>
                        <a:t>No.</a:t>
                      </a:r>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1416529808"/>
                  </a:ext>
                </a:extLst>
              </a:tr>
              <a:tr h="124121">
                <a:tc>
                  <a:txBody>
                    <a:bodyPr/>
                    <a:lstStyle/>
                    <a:p>
                      <a:pPr algn="r" fontAlgn="b"/>
                      <a:r>
                        <a:rPr lang="en-GB" sz="800" u="none" strike="noStrike">
                          <a:effectLst/>
                        </a:rPr>
                        <a:t>5</a:t>
                      </a:r>
                      <a:endParaRPr lang="en-GB" sz="800" b="1"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Audit/quality improvement within subspecialty</a:t>
                      </a:r>
                      <a:endParaRPr lang="en-GB" sz="800" b="1" i="0" u="none" strike="noStrike">
                        <a:solidFill>
                          <a:srgbClr val="000000"/>
                        </a:solidFill>
                        <a:effectLst/>
                        <a:latin typeface="Calibri" panose="020F0502020204030204" pitchFamily="34" charset="0"/>
                      </a:endParaRPr>
                    </a:p>
                  </a:txBody>
                  <a:tcPr marL="4059" marR="4059" marT="4059" marB="0" anchor="ctr"/>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346960798"/>
                  </a:ext>
                </a:extLst>
              </a:tr>
              <a:tr h="124121">
                <a:tc>
                  <a:txBody>
                    <a:bodyPr/>
                    <a:lstStyle/>
                    <a:p>
                      <a:pPr algn="r" fontAlgn="b"/>
                      <a:r>
                        <a:rPr lang="en-GB" sz="800" u="none" strike="noStrike">
                          <a:effectLst/>
                        </a:rPr>
                        <a:t>a</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Audit/QI lead with demonstrable change in practice – published</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4</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635452484"/>
                  </a:ext>
                </a:extLst>
              </a:tr>
              <a:tr h="124121">
                <a:tc>
                  <a:txBody>
                    <a:bodyPr/>
                    <a:lstStyle/>
                    <a:p>
                      <a:pPr algn="r" fontAlgn="b"/>
                      <a:r>
                        <a:rPr lang="en-GB" sz="800" u="none" strike="noStrike">
                          <a:effectLst/>
                        </a:rPr>
                        <a:t>b</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Audit/QI lead with demonstrable change in practice – presented</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808538547"/>
                  </a:ext>
                </a:extLst>
              </a:tr>
              <a:tr h="124121">
                <a:tc>
                  <a:txBody>
                    <a:bodyPr/>
                    <a:lstStyle/>
                    <a:p>
                      <a:pPr algn="r" fontAlgn="b"/>
                      <a:r>
                        <a:rPr lang="en-GB" sz="800" u="none" strike="noStrike">
                          <a:effectLst/>
                        </a:rPr>
                        <a:t>c</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Audit/QI lead with no demonstrable change in practice – presented</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1016355728"/>
                  </a:ext>
                </a:extLst>
              </a:tr>
              <a:tr h="124121">
                <a:tc>
                  <a:txBody>
                    <a:bodyPr/>
                    <a:lstStyle/>
                    <a:p>
                      <a:pPr algn="r" fontAlgn="b"/>
                      <a:r>
                        <a:rPr lang="en-GB" sz="800" u="none" strike="noStrike">
                          <a:effectLst/>
                        </a:rPr>
                        <a:t>d</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Involvement in audit</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2</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117012839"/>
                  </a:ext>
                </a:extLst>
              </a:tr>
              <a:tr h="124121">
                <a:tc>
                  <a:txBody>
                    <a:bodyPr/>
                    <a:lstStyle/>
                    <a:p>
                      <a:pPr algn="r" fontAlgn="b"/>
                      <a:r>
                        <a:rPr lang="en-GB" sz="800" u="none" strike="noStrike">
                          <a:effectLst/>
                        </a:rPr>
                        <a:t>6</a:t>
                      </a:r>
                      <a:endParaRPr lang="en-GB" sz="800" b="1"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Simulation</a:t>
                      </a:r>
                      <a:endParaRPr lang="en-GB" sz="800" b="1" i="0" u="none" strike="noStrike">
                        <a:solidFill>
                          <a:srgbClr val="000000"/>
                        </a:solidFill>
                        <a:effectLst/>
                        <a:latin typeface="Calibri" panose="020F0502020204030204" pitchFamily="34" charset="0"/>
                      </a:endParaRPr>
                    </a:p>
                  </a:txBody>
                  <a:tcPr marL="4059" marR="4059" marT="4059" marB="0" anchor="ctr"/>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208608959"/>
                  </a:ext>
                </a:extLst>
              </a:tr>
              <a:tr h="124121">
                <a:tc>
                  <a:txBody>
                    <a:bodyPr/>
                    <a:lstStyle/>
                    <a:p>
                      <a:pPr algn="r" fontAlgn="b"/>
                      <a:r>
                        <a:rPr lang="en-GB" sz="800" u="none" strike="noStrike">
                          <a:effectLst/>
                        </a:rPr>
                        <a:t>a</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Completion of relevant simulation module/course, with documented acceptable outcomes </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1857842760"/>
                  </a:ext>
                </a:extLst>
              </a:tr>
              <a:tr h="124121">
                <a:tc>
                  <a:txBody>
                    <a:bodyPr/>
                    <a:lstStyle/>
                    <a:p>
                      <a:pPr algn="r" fontAlgn="b"/>
                      <a:r>
                        <a:rPr lang="en-GB" sz="800" u="none" strike="noStrike">
                          <a:effectLst/>
                        </a:rPr>
                        <a:t>b</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Personal use of simulation to enhance relevant surgical skills</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1</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353450467"/>
                  </a:ext>
                </a:extLst>
              </a:tr>
              <a:tr h="124121">
                <a:tc>
                  <a:txBody>
                    <a:bodyPr/>
                    <a:lstStyle/>
                    <a:p>
                      <a:pPr algn="r" fontAlgn="b"/>
                      <a:r>
                        <a:rPr lang="en-GB" sz="800" u="none" strike="noStrike">
                          <a:effectLst/>
                        </a:rPr>
                        <a:t>7</a:t>
                      </a:r>
                      <a:endParaRPr lang="en-GB" sz="800" b="1"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Teaching (must have feedback to demonstrate effective teaching/training)</a:t>
                      </a:r>
                      <a:endParaRPr lang="en-GB" sz="800" b="1" i="0" u="none" strike="noStrike">
                        <a:solidFill>
                          <a:srgbClr val="000000"/>
                        </a:solidFill>
                        <a:effectLst/>
                        <a:latin typeface="Calibri" panose="020F0502020204030204" pitchFamily="34" charset="0"/>
                      </a:endParaRPr>
                    </a:p>
                  </a:txBody>
                  <a:tcPr marL="4059" marR="4059" marT="4059" marB="0" anchor="ctr"/>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1930011576"/>
                  </a:ext>
                </a:extLst>
              </a:tr>
              <a:tr h="124121">
                <a:tc>
                  <a:txBody>
                    <a:bodyPr/>
                    <a:lstStyle/>
                    <a:p>
                      <a:pPr algn="r" fontAlgn="b"/>
                      <a:r>
                        <a:rPr lang="en-GB" sz="800" u="none" strike="noStrike">
                          <a:effectLst/>
                        </a:rPr>
                        <a:t>a</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Delivery of subspecialty teaching sessions</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687372861"/>
                  </a:ext>
                </a:extLst>
              </a:tr>
              <a:tr h="124121">
                <a:tc>
                  <a:txBody>
                    <a:bodyPr/>
                    <a:lstStyle/>
                    <a:p>
                      <a:pPr algn="r" fontAlgn="b"/>
                      <a:r>
                        <a:rPr lang="en-GB" sz="800" u="none" strike="noStrike">
                          <a:effectLst/>
                        </a:rPr>
                        <a:t>b</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Authorship of relevant e-learning module</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4291415665"/>
                  </a:ext>
                </a:extLst>
              </a:tr>
              <a:tr h="124121">
                <a:tc>
                  <a:txBody>
                    <a:bodyPr/>
                    <a:lstStyle/>
                    <a:p>
                      <a:pPr algn="r" fontAlgn="b"/>
                      <a:r>
                        <a:rPr lang="en-GB" sz="800" u="none" strike="noStrike">
                          <a:effectLst/>
                        </a:rPr>
                        <a:t>c</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Supervision of junior trainees in surgery</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504887880"/>
                  </a:ext>
                </a:extLst>
              </a:tr>
              <a:tr h="124121">
                <a:tc>
                  <a:txBody>
                    <a:bodyPr/>
                    <a:lstStyle/>
                    <a:p>
                      <a:pPr algn="r" fontAlgn="b"/>
                      <a:r>
                        <a:rPr lang="en-GB" sz="800" u="none" strike="noStrike">
                          <a:effectLst/>
                        </a:rPr>
                        <a:t>d</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Delivery of dry/wet lab to peers</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2</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4055306320"/>
                  </a:ext>
                </a:extLst>
              </a:tr>
              <a:tr h="124121">
                <a:tc>
                  <a:txBody>
                    <a:bodyPr/>
                    <a:lstStyle/>
                    <a:p>
                      <a:pPr algn="r" fontAlgn="b"/>
                      <a:r>
                        <a:rPr lang="en-GB" sz="800" u="none" strike="noStrike">
                          <a:effectLst/>
                        </a:rPr>
                        <a:t>e</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Formal teaching of medical students/AHP/other medical staff</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2</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551029888"/>
                  </a:ext>
                </a:extLst>
              </a:tr>
              <a:tr h="124121">
                <a:tc>
                  <a:txBody>
                    <a:bodyPr/>
                    <a:lstStyle/>
                    <a:p>
                      <a:pPr algn="r" fontAlgn="b"/>
                      <a:r>
                        <a:rPr lang="en-GB" sz="800" u="none" strike="noStrike">
                          <a:effectLst/>
                        </a:rPr>
                        <a:t>f</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Attendance at TTT course</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1</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3939140562"/>
                  </a:ext>
                </a:extLst>
              </a:tr>
              <a:tr h="124121">
                <a:tc>
                  <a:txBody>
                    <a:bodyPr/>
                    <a:lstStyle/>
                    <a:p>
                      <a:pPr algn="r" fontAlgn="b"/>
                      <a:r>
                        <a:rPr lang="en-GB" sz="800" u="none" strike="noStrike">
                          <a:effectLst/>
                        </a:rPr>
                        <a:t>g</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Teaching qualification (e.g. certificate, diploma, MSc)</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r" fontAlgn="b"/>
                      <a:r>
                        <a:rPr lang="en-GB" sz="800" u="none" strike="noStrike">
                          <a:effectLst/>
                        </a:rPr>
                        <a:t>3</a:t>
                      </a:r>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1800273185"/>
                  </a:ext>
                </a:extLst>
              </a:tr>
              <a:tr h="124121">
                <a:tc>
                  <a:txBody>
                    <a:bodyPr/>
                    <a:lstStyle/>
                    <a:p>
                      <a:pPr algn="r" fontAlgn="b"/>
                      <a:r>
                        <a:rPr lang="en-GB" sz="800" u="none" strike="noStrike">
                          <a:effectLst/>
                        </a:rPr>
                        <a:t>8</a:t>
                      </a:r>
                      <a:endParaRPr lang="en-GB" sz="800" b="1"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Other (indicating knowledge of, and commitment to, the SIA)</a:t>
                      </a:r>
                      <a:endParaRPr lang="en-GB" sz="800" b="1" i="0" u="none" strike="noStrike">
                        <a:solidFill>
                          <a:srgbClr val="000000"/>
                        </a:solidFill>
                        <a:effectLst/>
                        <a:latin typeface="Calibri" panose="020F0502020204030204" pitchFamily="34" charset="0"/>
                      </a:endParaRPr>
                    </a:p>
                  </a:txBody>
                  <a:tcPr marL="4059" marR="4059" marT="4059" marB="0" anchor="ctr"/>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768410844"/>
                  </a:ext>
                </a:extLst>
              </a:tr>
              <a:tr h="124121">
                <a:tc>
                  <a:txBody>
                    <a:bodyPr/>
                    <a:lstStyle/>
                    <a:p>
                      <a:pPr algn="r"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Attendance at subspecialty clinics/ theatre lists over and above timetable requirements</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2777702791"/>
                  </a:ext>
                </a:extLst>
              </a:tr>
              <a:tr h="124121">
                <a:tc>
                  <a:txBody>
                    <a:bodyPr/>
                    <a:lstStyle/>
                    <a:p>
                      <a:pPr algn="r"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a:effectLst/>
                        </a:rPr>
                        <a:t>Attendance at subspecialty teaching sessions</a:t>
                      </a:r>
                      <a:endParaRPr lang="en-GB" sz="800" b="0" i="0" u="none" strike="noStrike">
                        <a:solidFill>
                          <a:srgbClr val="000000"/>
                        </a:solidFill>
                        <a:effectLst/>
                        <a:latin typeface="Calibri" panose="020F0502020204030204" pitchFamily="34" charset="0"/>
                      </a:endParaRPr>
                    </a:p>
                  </a:txBody>
                  <a:tcPr marL="4059" marR="4059" marT="4059" marB="0" anchor="ctr"/>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2315072140"/>
                  </a:ext>
                </a:extLst>
              </a:tr>
              <a:tr h="124121">
                <a:tc>
                  <a:txBody>
                    <a:bodyPr/>
                    <a:lstStyle/>
                    <a:p>
                      <a:pPr algn="r"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ctr"/>
                      <a:r>
                        <a:rPr lang="en-GB" sz="800" u="none" strike="noStrike" dirty="0">
                          <a:effectLst/>
                        </a:rPr>
                        <a:t>Any other activity demonstrating commitment</a:t>
                      </a:r>
                      <a:endParaRPr lang="en-GB" sz="800" b="0" i="0" u="none" strike="noStrike" dirty="0">
                        <a:solidFill>
                          <a:srgbClr val="000000"/>
                        </a:solidFill>
                        <a:effectLst/>
                        <a:latin typeface="Calibri" panose="020F0502020204030204" pitchFamily="34" charset="0"/>
                      </a:endParaRPr>
                    </a:p>
                  </a:txBody>
                  <a:tcPr marL="4059" marR="4059" marT="4059" marB="0" anchor="ctr"/>
                </a:tc>
                <a:tc>
                  <a:txBody>
                    <a:bodyPr/>
                    <a:lstStyle/>
                    <a:p>
                      <a:pPr algn="l" fontAlgn="b"/>
                      <a:endParaRPr lang="en-GB" sz="800" b="0" i="0" u="none" strike="noStrike">
                        <a:solidFill>
                          <a:srgbClr val="000000"/>
                        </a:solidFill>
                        <a:effectLst/>
                        <a:latin typeface="Calibri" panose="020F0502020204030204" pitchFamily="34" charset="0"/>
                      </a:endParaRPr>
                    </a:p>
                  </a:txBody>
                  <a:tcPr marL="4059" marR="4059" marT="4059" marB="0" anchor="b"/>
                </a:tc>
                <a:tc>
                  <a:txBody>
                    <a:bodyPr/>
                    <a:lstStyle/>
                    <a:p>
                      <a:pPr algn="l" fontAlgn="b"/>
                      <a:endParaRPr lang="en-GB" sz="800" b="0" i="0" u="none" strike="noStrike" dirty="0">
                        <a:solidFill>
                          <a:srgbClr val="000000"/>
                        </a:solidFill>
                        <a:effectLst/>
                        <a:latin typeface="Calibri" panose="020F0502020204030204" pitchFamily="34" charset="0"/>
                      </a:endParaRPr>
                    </a:p>
                  </a:txBody>
                  <a:tcPr marL="4059" marR="4059" marT="4059" marB="0" anchor="b"/>
                </a:tc>
                <a:extLst>
                  <a:ext uri="{0D108BD9-81ED-4DB2-BD59-A6C34878D82A}">
                    <a16:rowId xmlns:a16="http://schemas.microsoft.com/office/drawing/2014/main" val="1104035532"/>
                  </a:ext>
                </a:extLst>
              </a:tr>
            </a:tbl>
          </a:graphicData>
        </a:graphic>
      </p:graphicFrame>
      <p:sp>
        <p:nvSpPr>
          <p:cNvPr id="2" name="Rectangle 1">
            <a:extLst>
              <a:ext uri="{FF2B5EF4-FFF2-40B4-BE49-F238E27FC236}">
                <a16:creationId xmlns:a16="http://schemas.microsoft.com/office/drawing/2014/main" id="{411526F9-A318-DC6A-D9A4-33D125EEF57F}"/>
              </a:ext>
            </a:extLst>
          </p:cNvPr>
          <p:cNvSpPr/>
          <p:nvPr/>
        </p:nvSpPr>
        <p:spPr>
          <a:xfrm rot="19599488">
            <a:off x="4000501" y="2839785"/>
            <a:ext cx="4038601" cy="1446550"/>
          </a:xfrm>
          <a:prstGeom prst="rect">
            <a:avLst/>
          </a:prstGeom>
          <a:noFill/>
        </p:spPr>
        <p:txBody>
          <a:bodyPr wrap="square" lIns="91440" tIns="45720" rIns="91440" bIns="45720">
            <a:spAutoFit/>
          </a:bodyPr>
          <a:lstStyle/>
          <a:p>
            <a:pPr algn="ctr"/>
            <a:r>
              <a:rPr lang="en-GB" sz="8800" b="1" spc="50" dirty="0">
                <a:ln w="0"/>
                <a:solidFill>
                  <a:srgbClr val="FF0000">
                    <a:alpha val="18000"/>
                  </a:srgbClr>
                </a:solidFill>
                <a:effectLst>
                  <a:innerShdw blurRad="63500" dist="50800" dir="13500000">
                    <a:srgbClr val="000000">
                      <a:alpha val="50000"/>
                    </a:srgbClr>
                  </a:innerShdw>
                </a:effectLst>
              </a:rPr>
              <a:t>Draft</a:t>
            </a:r>
          </a:p>
        </p:txBody>
      </p:sp>
      <p:pic>
        <p:nvPicPr>
          <p:cNvPr id="3" name="Picture 1">
            <a:extLst>
              <a:ext uri="{FF2B5EF4-FFF2-40B4-BE49-F238E27FC236}">
                <a16:creationId xmlns:a16="http://schemas.microsoft.com/office/drawing/2014/main" id="{E2AE2781-9442-5EEA-94CE-6C1069F6A5C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0023" y="231228"/>
            <a:ext cx="10898314" cy="66267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a:solidFill>
                  <a:srgbClr val="000000"/>
                </a:solidFill>
                <a:round/>
                <a:headEnd/>
                <a:tailEnd/>
              </a14:hiddenLine>
            </a:ext>
          </a:extLst>
        </p:spPr>
      </p:pic>
      <p:sp>
        <p:nvSpPr>
          <p:cNvPr id="6" name="Title 5">
            <a:extLst>
              <a:ext uri="{FF2B5EF4-FFF2-40B4-BE49-F238E27FC236}">
                <a16:creationId xmlns:a16="http://schemas.microsoft.com/office/drawing/2014/main" id="{15D4BB53-5D81-1DBB-67A3-1C8A448940BF}"/>
              </a:ext>
            </a:extLst>
          </p:cNvPr>
          <p:cNvSpPr>
            <a:spLocks noGrp="1"/>
          </p:cNvSpPr>
          <p:nvPr>
            <p:ph type="title"/>
          </p:nvPr>
        </p:nvSpPr>
        <p:spPr>
          <a:xfrm>
            <a:off x="1711842" y="59677"/>
            <a:ext cx="6592186" cy="1325563"/>
          </a:xfrm>
        </p:spPr>
        <p:txBody>
          <a:bodyPr/>
          <a:lstStyle/>
          <a:p>
            <a:r>
              <a:rPr lang="en-US" dirty="0"/>
              <a:t>Example scoring sheet</a:t>
            </a:r>
          </a:p>
        </p:txBody>
      </p:sp>
    </p:spTree>
    <p:extLst>
      <p:ext uri="{BB962C8B-B14F-4D97-AF65-F5344CB8AC3E}">
        <p14:creationId xmlns:p14="http://schemas.microsoft.com/office/powerpoint/2010/main" val="1987715280"/>
      </p:ext>
    </p:extLst>
  </p:cSld>
  <p:clrMapOvr>
    <a:masterClrMapping/>
  </p:clrMapOvr>
</p:sld>
</file>

<file path=ppt/theme/theme1.xml><?xml version="1.0" encoding="utf-8"?>
<a:theme xmlns:a="http://schemas.openxmlformats.org/drawingml/2006/main" name="Office Theme">
  <a:themeElements>
    <a:clrScheme name="RCOphth">
      <a:dk1>
        <a:srgbClr val="000000"/>
      </a:dk1>
      <a:lt1>
        <a:srgbClr val="FFFFFF"/>
      </a:lt1>
      <a:dk2>
        <a:srgbClr val="575756"/>
      </a:dk2>
      <a:lt2>
        <a:srgbClr val="C0C0C0"/>
      </a:lt2>
      <a:accent1>
        <a:srgbClr val="49B0B8"/>
      </a:accent1>
      <a:accent2>
        <a:srgbClr val="41B7E5"/>
      </a:accent2>
      <a:accent3>
        <a:srgbClr val="6393C2"/>
      </a:accent3>
      <a:accent4>
        <a:srgbClr val="6974B1"/>
      </a:accent4>
      <a:accent5>
        <a:srgbClr val="8F6BA4"/>
      </a:accent5>
      <a:accent6>
        <a:srgbClr val="49B0B8"/>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COphth" id="{DC36D95F-2C13-C54C-84A0-3CD406D2E7C1}" vid="{27336C5F-9C6A-AF49-97AC-0E53C6444D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54</TotalTime>
  <Words>1451</Words>
  <Application>Microsoft Office PowerPoint</Application>
  <PresentationFormat>Widescreen</PresentationFormat>
  <Paragraphs>231</Paragraphs>
  <Slides>16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Arial</vt:lpstr>
      <vt:lpstr>Calibri</vt:lpstr>
      <vt:lpstr>Lucida Grande</vt:lpstr>
      <vt:lpstr>Office Theme</vt:lpstr>
      <vt:lpstr>The RCOphth</vt:lpstr>
      <vt:lpstr>Level 4</vt:lpstr>
      <vt:lpstr>Level 4 Introduction</vt:lpstr>
      <vt:lpstr>Level 4 Cornea, Glaucoma or VR  </vt:lpstr>
      <vt:lpstr>Level 4 Duration</vt:lpstr>
      <vt:lpstr>Transition – when does Level 4 start?</vt:lpstr>
      <vt:lpstr>Two trainees for one Level 4 post</vt:lpstr>
      <vt:lpstr>Example</vt:lpstr>
      <vt:lpstr>Example scoring sheet</vt:lpstr>
      <vt:lpstr>AMTF/Post CCT Fellowships</vt:lpstr>
      <vt:lpstr>Indicative timelines</vt:lpstr>
      <vt:lpstr>Example application form</vt:lpstr>
      <vt:lpstr>Questions &amp; Scenarios - 1</vt:lpstr>
      <vt:lpstr>Questions &amp; Scenarios - 2</vt:lpstr>
      <vt:lpstr>Questions &amp; Scenarios - 3</vt:lpstr>
      <vt:lpstr>Questions &amp; Scenarios - 4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RCOphth</dc:title>
  <dc:creator>Stuart Marsh</dc:creator>
  <cp:lastModifiedBy>Kim Scrivener</cp:lastModifiedBy>
  <cp:revision>12</cp:revision>
  <dcterms:created xsi:type="dcterms:W3CDTF">2022-03-07T22:12:22Z</dcterms:created>
  <dcterms:modified xsi:type="dcterms:W3CDTF">2024-03-13T07:52:38Z</dcterms:modified>
</cp:coreProperties>
</file>