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440" r:id="rId2"/>
    <p:sldId id="331" r:id="rId3"/>
    <p:sldId id="441" r:id="rId4"/>
    <p:sldId id="442" r:id="rId5"/>
    <p:sldId id="445" r:id="rId6"/>
    <p:sldId id="446" r:id="rId7"/>
    <p:sldId id="333" r:id="rId8"/>
    <p:sldId id="452" r:id="rId9"/>
    <p:sldId id="462" r:id="rId10"/>
    <p:sldId id="451" r:id="rId11"/>
    <p:sldId id="453" r:id="rId12"/>
    <p:sldId id="463" r:id="rId13"/>
    <p:sldId id="455" r:id="rId14"/>
    <p:sldId id="461" r:id="rId15"/>
    <p:sldId id="340" r:id="rId16"/>
    <p:sldId id="456" r:id="rId17"/>
    <p:sldId id="457" r:id="rId18"/>
    <p:sldId id="458" r:id="rId19"/>
    <p:sldId id="465" r:id="rId20"/>
    <p:sldId id="4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8"/>
    <p:restoredTop sz="96327"/>
  </p:normalViewPr>
  <p:slideViewPr>
    <p:cSldViewPr snapToGrid="0">
      <p:cViewPr varScale="1">
        <p:scale>
          <a:sx n="86" d="100"/>
          <a:sy n="86" d="100"/>
        </p:scale>
        <p:origin x="98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CA050-20C7-D54D-A3C3-569FADCEC089}"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69DDC-A96F-E045-B76C-6C54A6C01967}" type="slidenum">
              <a:rPr lang="en-US" smtClean="0"/>
              <a:t>‹#›</a:t>
            </a:fld>
            <a:endParaRPr lang="en-US"/>
          </a:p>
        </p:txBody>
      </p:sp>
    </p:spTree>
    <p:extLst>
      <p:ext uri="{BB962C8B-B14F-4D97-AF65-F5344CB8AC3E}">
        <p14:creationId xmlns:p14="http://schemas.microsoft.com/office/powerpoint/2010/main" val="364044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1</a:t>
            </a:fld>
            <a:endParaRPr lang="en-GB" dirty="0"/>
          </a:p>
        </p:txBody>
      </p:sp>
    </p:spTree>
    <p:extLst>
      <p:ext uri="{BB962C8B-B14F-4D97-AF65-F5344CB8AC3E}">
        <p14:creationId xmlns:p14="http://schemas.microsoft.com/office/powerpoint/2010/main" val="268595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F877-590F-8706-0104-D3CE87AC1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8176F-6E85-445E-DE1D-38CD3D675718}"/>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AEE6155B-1E8F-947E-06B8-8DE36AF14A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8DE4FABB-E537-DF68-A11C-FDC1AAD4B8A5}"/>
              </a:ext>
            </a:extLst>
          </p:cNvPr>
          <p:cNvSpPr>
            <a:spLocks noGrp="1"/>
          </p:cNvSpPr>
          <p:nvPr>
            <p:ph type="sldNum" sz="quarter" idx="10"/>
          </p:nvPr>
        </p:nvSpPr>
        <p:spPr/>
        <p:txBody>
          <a:bodyPr/>
          <a:lstStyle/>
          <a:p>
            <a:fld id="{AE04DCA2-BE46-40CE-AA82-A15670EFEC07}" type="slidenum">
              <a:rPr lang="en-GB" smtClean="0"/>
              <a:pPr/>
              <a:t>12</a:t>
            </a:fld>
            <a:endParaRPr lang="en-GB" dirty="0"/>
          </a:p>
        </p:txBody>
      </p:sp>
    </p:spTree>
    <p:extLst>
      <p:ext uri="{BB962C8B-B14F-4D97-AF65-F5344CB8AC3E}">
        <p14:creationId xmlns:p14="http://schemas.microsoft.com/office/powerpoint/2010/main" val="386153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68DF3-BF7B-3B48-CF49-37B007DA8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FB51E-C7E1-8F14-3DBF-628A806D04FC}"/>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22B24539-7779-7F50-CE18-CC2D09787A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4C75B6C0-6AD8-FAC6-5F37-E33FE5E7AC34}"/>
              </a:ext>
            </a:extLst>
          </p:cNvPr>
          <p:cNvSpPr>
            <a:spLocks noGrp="1"/>
          </p:cNvSpPr>
          <p:nvPr>
            <p:ph type="sldNum" sz="quarter" idx="10"/>
          </p:nvPr>
        </p:nvSpPr>
        <p:spPr/>
        <p:txBody>
          <a:bodyPr/>
          <a:lstStyle/>
          <a:p>
            <a:fld id="{AE04DCA2-BE46-40CE-AA82-A15670EFEC07}" type="slidenum">
              <a:rPr lang="en-GB" smtClean="0"/>
              <a:pPr/>
              <a:t>13</a:t>
            </a:fld>
            <a:endParaRPr lang="en-GB" dirty="0"/>
          </a:p>
        </p:txBody>
      </p:sp>
    </p:spTree>
    <p:extLst>
      <p:ext uri="{BB962C8B-B14F-4D97-AF65-F5344CB8AC3E}">
        <p14:creationId xmlns:p14="http://schemas.microsoft.com/office/powerpoint/2010/main" val="4019266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6362B-4968-4C6A-CBCC-9BEEDB20F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3D374-C4F3-658E-368B-95C399CF53CE}"/>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371E8D37-F1DC-662A-D95B-BB645DE167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5B88922D-240C-AF00-8C47-5DC6BE9D2538}"/>
              </a:ext>
            </a:extLst>
          </p:cNvPr>
          <p:cNvSpPr>
            <a:spLocks noGrp="1"/>
          </p:cNvSpPr>
          <p:nvPr>
            <p:ph type="sldNum" sz="quarter" idx="10"/>
          </p:nvPr>
        </p:nvSpPr>
        <p:spPr/>
        <p:txBody>
          <a:bodyPr/>
          <a:lstStyle/>
          <a:p>
            <a:fld id="{AE04DCA2-BE46-40CE-AA82-A15670EFEC07}" type="slidenum">
              <a:rPr lang="en-GB" smtClean="0"/>
              <a:pPr/>
              <a:t>14</a:t>
            </a:fld>
            <a:endParaRPr lang="en-GB" dirty="0"/>
          </a:p>
        </p:txBody>
      </p:sp>
    </p:spTree>
    <p:extLst>
      <p:ext uri="{BB962C8B-B14F-4D97-AF65-F5344CB8AC3E}">
        <p14:creationId xmlns:p14="http://schemas.microsoft.com/office/powerpoint/2010/main" val="3292814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15</a:t>
            </a:fld>
            <a:endParaRPr lang="en-GB" dirty="0"/>
          </a:p>
        </p:txBody>
      </p:sp>
    </p:spTree>
    <p:extLst>
      <p:ext uri="{BB962C8B-B14F-4D97-AF65-F5344CB8AC3E}">
        <p14:creationId xmlns:p14="http://schemas.microsoft.com/office/powerpoint/2010/main" val="188019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20C8-C4CB-D736-394B-34D66C687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01A7A-7768-2063-291E-AF4135A4239A}"/>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039BF32E-8E69-0558-3BE2-0FF0B5138C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0D7E7204-CD49-C0CE-09E0-B07DF48F2A56}"/>
              </a:ext>
            </a:extLst>
          </p:cNvPr>
          <p:cNvSpPr>
            <a:spLocks noGrp="1"/>
          </p:cNvSpPr>
          <p:nvPr>
            <p:ph type="sldNum" sz="quarter" idx="10"/>
          </p:nvPr>
        </p:nvSpPr>
        <p:spPr/>
        <p:txBody>
          <a:bodyPr/>
          <a:lstStyle/>
          <a:p>
            <a:fld id="{AE04DCA2-BE46-40CE-AA82-A15670EFEC07}" type="slidenum">
              <a:rPr lang="en-GB" smtClean="0"/>
              <a:pPr/>
              <a:t>16</a:t>
            </a:fld>
            <a:endParaRPr lang="en-GB" dirty="0"/>
          </a:p>
        </p:txBody>
      </p:sp>
    </p:spTree>
    <p:extLst>
      <p:ext uri="{BB962C8B-B14F-4D97-AF65-F5344CB8AC3E}">
        <p14:creationId xmlns:p14="http://schemas.microsoft.com/office/powerpoint/2010/main" val="55686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939D-312F-25AE-18D9-09489B1CE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16B20-DE13-1204-E5EB-81DD80C7868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424AE8BA-0A77-C51B-D969-DE62BCBFCF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07631ADD-6797-F384-88DC-23404957E879}"/>
              </a:ext>
            </a:extLst>
          </p:cNvPr>
          <p:cNvSpPr>
            <a:spLocks noGrp="1"/>
          </p:cNvSpPr>
          <p:nvPr>
            <p:ph type="sldNum" sz="quarter" idx="10"/>
          </p:nvPr>
        </p:nvSpPr>
        <p:spPr/>
        <p:txBody>
          <a:bodyPr/>
          <a:lstStyle/>
          <a:p>
            <a:fld id="{AE04DCA2-BE46-40CE-AA82-A15670EFEC07}" type="slidenum">
              <a:rPr lang="en-GB" smtClean="0"/>
              <a:pPr/>
              <a:t>17</a:t>
            </a:fld>
            <a:endParaRPr lang="en-GB" dirty="0"/>
          </a:p>
        </p:txBody>
      </p:sp>
    </p:spTree>
    <p:extLst>
      <p:ext uri="{BB962C8B-B14F-4D97-AF65-F5344CB8AC3E}">
        <p14:creationId xmlns:p14="http://schemas.microsoft.com/office/powerpoint/2010/main" val="21930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A4039-E5B0-8612-0236-FB1FE9FF3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65F34-B363-2509-DD58-A5242AD748CB}"/>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BEA75474-C617-023D-B96F-31A5BCA677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0C938F54-F9AF-A3A3-C2C4-48A97F51C25B}"/>
              </a:ext>
            </a:extLst>
          </p:cNvPr>
          <p:cNvSpPr>
            <a:spLocks noGrp="1"/>
          </p:cNvSpPr>
          <p:nvPr>
            <p:ph type="sldNum" sz="quarter" idx="10"/>
          </p:nvPr>
        </p:nvSpPr>
        <p:spPr/>
        <p:txBody>
          <a:bodyPr/>
          <a:lstStyle/>
          <a:p>
            <a:fld id="{AE04DCA2-BE46-40CE-AA82-A15670EFEC07}" type="slidenum">
              <a:rPr lang="en-GB" smtClean="0"/>
              <a:pPr/>
              <a:t>18</a:t>
            </a:fld>
            <a:endParaRPr lang="en-GB" dirty="0"/>
          </a:p>
        </p:txBody>
      </p:sp>
    </p:spTree>
    <p:extLst>
      <p:ext uri="{BB962C8B-B14F-4D97-AF65-F5344CB8AC3E}">
        <p14:creationId xmlns:p14="http://schemas.microsoft.com/office/powerpoint/2010/main" val="276318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12F1E-9FD6-73B0-F7B0-95C1F5FB2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09B91-C2F1-98A4-9A22-CF57BC79A7D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05702015-573D-AB80-5891-8B2C66A520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7EF0187C-B5A1-FF5F-23D0-84A9D912D2F8}"/>
              </a:ext>
            </a:extLst>
          </p:cNvPr>
          <p:cNvSpPr>
            <a:spLocks noGrp="1"/>
          </p:cNvSpPr>
          <p:nvPr>
            <p:ph type="sldNum" sz="quarter" idx="10"/>
          </p:nvPr>
        </p:nvSpPr>
        <p:spPr/>
        <p:txBody>
          <a:bodyPr/>
          <a:lstStyle/>
          <a:p>
            <a:fld id="{AE04DCA2-BE46-40CE-AA82-A15670EFEC07}" type="slidenum">
              <a:rPr lang="en-GB" smtClean="0"/>
              <a:pPr/>
              <a:t>19</a:t>
            </a:fld>
            <a:endParaRPr lang="en-GB" dirty="0"/>
          </a:p>
        </p:txBody>
      </p:sp>
    </p:spTree>
    <p:extLst>
      <p:ext uri="{BB962C8B-B14F-4D97-AF65-F5344CB8AC3E}">
        <p14:creationId xmlns:p14="http://schemas.microsoft.com/office/powerpoint/2010/main" val="3407029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F0C05-D485-A315-3D3A-784F019DC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5B47A-67F2-7333-EF97-94FD0BADEF50}"/>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A3047502-0D95-04FB-6D8A-150D187D2F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41545B25-16A1-9A3D-7B95-EBD34AD59951}"/>
              </a:ext>
            </a:extLst>
          </p:cNvPr>
          <p:cNvSpPr>
            <a:spLocks noGrp="1"/>
          </p:cNvSpPr>
          <p:nvPr>
            <p:ph type="sldNum" sz="quarter" idx="10"/>
          </p:nvPr>
        </p:nvSpPr>
        <p:spPr/>
        <p:txBody>
          <a:bodyPr/>
          <a:lstStyle/>
          <a:p>
            <a:fld id="{AE04DCA2-BE46-40CE-AA82-A15670EFEC07}" type="slidenum">
              <a:rPr lang="en-GB" smtClean="0"/>
              <a:pPr/>
              <a:t>20</a:t>
            </a:fld>
            <a:endParaRPr lang="en-GB" dirty="0"/>
          </a:p>
        </p:txBody>
      </p:sp>
    </p:spTree>
    <p:extLst>
      <p:ext uri="{BB962C8B-B14F-4D97-AF65-F5344CB8AC3E}">
        <p14:creationId xmlns:p14="http://schemas.microsoft.com/office/powerpoint/2010/main" val="76552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2</a:t>
            </a:fld>
            <a:endParaRPr lang="en-GB" dirty="0"/>
          </a:p>
        </p:txBody>
      </p:sp>
    </p:spTree>
    <p:extLst>
      <p:ext uri="{BB962C8B-B14F-4D97-AF65-F5344CB8AC3E}">
        <p14:creationId xmlns:p14="http://schemas.microsoft.com/office/powerpoint/2010/main" val="68071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3</a:t>
            </a:fld>
            <a:endParaRPr lang="en-GB" dirty="0"/>
          </a:p>
        </p:txBody>
      </p:sp>
    </p:spTree>
    <p:extLst>
      <p:ext uri="{BB962C8B-B14F-4D97-AF65-F5344CB8AC3E}">
        <p14:creationId xmlns:p14="http://schemas.microsoft.com/office/powerpoint/2010/main" val="311879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4</a:t>
            </a:fld>
            <a:endParaRPr lang="en-GB" dirty="0"/>
          </a:p>
        </p:txBody>
      </p:sp>
    </p:spTree>
    <p:extLst>
      <p:ext uri="{BB962C8B-B14F-4D97-AF65-F5344CB8AC3E}">
        <p14:creationId xmlns:p14="http://schemas.microsoft.com/office/powerpoint/2010/main" val="112711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5</a:t>
            </a:fld>
            <a:endParaRPr lang="en-GB" dirty="0"/>
          </a:p>
        </p:txBody>
      </p:sp>
    </p:spTree>
    <p:extLst>
      <p:ext uri="{BB962C8B-B14F-4D97-AF65-F5344CB8AC3E}">
        <p14:creationId xmlns:p14="http://schemas.microsoft.com/office/powerpoint/2010/main" val="195155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6</a:t>
            </a:fld>
            <a:endParaRPr lang="en-GB" dirty="0"/>
          </a:p>
        </p:txBody>
      </p:sp>
    </p:spTree>
    <p:extLst>
      <p:ext uri="{BB962C8B-B14F-4D97-AF65-F5344CB8AC3E}">
        <p14:creationId xmlns:p14="http://schemas.microsoft.com/office/powerpoint/2010/main" val="32667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AE04DCA2-BE46-40CE-AA82-A15670EFEC07}" type="slidenum">
              <a:rPr lang="en-GB" smtClean="0"/>
              <a:pPr/>
              <a:t>7</a:t>
            </a:fld>
            <a:endParaRPr lang="en-GB" dirty="0"/>
          </a:p>
        </p:txBody>
      </p:sp>
    </p:spTree>
    <p:extLst>
      <p:ext uri="{BB962C8B-B14F-4D97-AF65-F5344CB8AC3E}">
        <p14:creationId xmlns:p14="http://schemas.microsoft.com/office/powerpoint/2010/main" val="298798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04FA0-3D17-E09B-3ACE-1842F088A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A5261-756B-76B3-FB7C-7A8903A3DC82}"/>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6CDCFEC0-961C-05FC-469F-F2F325DBEC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0B45FB8B-FC94-0079-2235-7FF4DE00DBFB}"/>
              </a:ext>
            </a:extLst>
          </p:cNvPr>
          <p:cNvSpPr>
            <a:spLocks noGrp="1"/>
          </p:cNvSpPr>
          <p:nvPr>
            <p:ph type="sldNum" sz="quarter" idx="10"/>
          </p:nvPr>
        </p:nvSpPr>
        <p:spPr/>
        <p:txBody>
          <a:bodyPr/>
          <a:lstStyle/>
          <a:p>
            <a:fld id="{AE04DCA2-BE46-40CE-AA82-A15670EFEC07}" type="slidenum">
              <a:rPr lang="en-GB" smtClean="0"/>
              <a:pPr/>
              <a:t>8</a:t>
            </a:fld>
            <a:endParaRPr lang="en-GB" dirty="0"/>
          </a:p>
        </p:txBody>
      </p:sp>
    </p:spTree>
    <p:extLst>
      <p:ext uri="{BB962C8B-B14F-4D97-AF65-F5344CB8AC3E}">
        <p14:creationId xmlns:p14="http://schemas.microsoft.com/office/powerpoint/2010/main" val="406479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F877-590F-8706-0104-D3CE87AC1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8176F-6E85-445E-DE1D-38CD3D675718}"/>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AEE6155B-1E8F-947E-06B8-8DE36AF14A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a:extLst>
              <a:ext uri="{FF2B5EF4-FFF2-40B4-BE49-F238E27FC236}">
                <a16:creationId xmlns:a16="http://schemas.microsoft.com/office/drawing/2014/main" id="{8DE4FABB-E537-DF68-A11C-FDC1AAD4B8A5}"/>
              </a:ext>
            </a:extLst>
          </p:cNvPr>
          <p:cNvSpPr>
            <a:spLocks noGrp="1"/>
          </p:cNvSpPr>
          <p:nvPr>
            <p:ph type="sldNum" sz="quarter" idx="10"/>
          </p:nvPr>
        </p:nvSpPr>
        <p:spPr/>
        <p:txBody>
          <a:bodyPr/>
          <a:lstStyle/>
          <a:p>
            <a:fld id="{AE04DCA2-BE46-40CE-AA82-A15670EFEC07}" type="slidenum">
              <a:rPr lang="en-GB" smtClean="0"/>
              <a:pPr/>
              <a:t>11</a:t>
            </a:fld>
            <a:endParaRPr lang="en-GB" dirty="0"/>
          </a:p>
        </p:txBody>
      </p:sp>
    </p:spTree>
    <p:extLst>
      <p:ext uri="{BB962C8B-B14F-4D97-AF65-F5344CB8AC3E}">
        <p14:creationId xmlns:p14="http://schemas.microsoft.com/office/powerpoint/2010/main" val="211433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48F9-32AC-52A3-778B-FC2EA93563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325A33-2422-7C8A-34FF-6EAE3FBD54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23FAC20-8A0C-92A7-72E0-BB37999C99C9}"/>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5" name="Footer Placeholder 4">
            <a:extLst>
              <a:ext uri="{FF2B5EF4-FFF2-40B4-BE49-F238E27FC236}">
                <a16:creationId xmlns:a16="http://schemas.microsoft.com/office/drawing/2014/main" id="{E519BB4F-9EAD-FC8E-8279-A0F689803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03FC4-C068-C552-F5C3-3CCFEDDD6109}"/>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341789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F6EA-C8FD-9E87-C0BE-E4866016E7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B24E3C-885D-A6A1-A2DE-DBD9CDA410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F891F7-5A4E-5BC3-84DA-5D3738421EB3}"/>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5" name="Footer Placeholder 4">
            <a:extLst>
              <a:ext uri="{FF2B5EF4-FFF2-40B4-BE49-F238E27FC236}">
                <a16:creationId xmlns:a16="http://schemas.microsoft.com/office/drawing/2014/main" id="{2677DB6A-2372-E33E-354D-5E6F01382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50EE2-EF0C-6DA5-4690-9B0A3472C794}"/>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127240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D936CF-C0B0-A8D7-5D12-812BF367215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C481D2-3DB5-1BAF-F74A-2C26860F8B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3A9986-C7FE-771A-BECC-7B09EADCAE25}"/>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5" name="Footer Placeholder 4">
            <a:extLst>
              <a:ext uri="{FF2B5EF4-FFF2-40B4-BE49-F238E27FC236}">
                <a16:creationId xmlns:a16="http://schemas.microsoft.com/office/drawing/2014/main" id="{7DBCA996-1BDE-383B-8BA9-D8BE6E100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A9525-7BE8-A101-688B-B44E805EA297}"/>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108263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18AA-A7CC-F38B-E75C-7A8101F0226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2E9AC0-7FFE-ECC6-E724-A1FBF57DAF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08A723-B0E8-BFA5-8DE5-73F793C85F38}"/>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5" name="Footer Placeholder 4">
            <a:extLst>
              <a:ext uri="{FF2B5EF4-FFF2-40B4-BE49-F238E27FC236}">
                <a16:creationId xmlns:a16="http://schemas.microsoft.com/office/drawing/2014/main" id="{64437317-3D43-C747-0237-A7FC28D89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B27A9-47AB-3AC4-6CC3-4C888E681580}"/>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278120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AB7F-0AD1-4EA8-DAC5-7C7553AAC2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6D9EDE-4F83-1B20-86C0-D9879B2F5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634D63-2CD4-9985-6FFA-D7041BDEFF41}"/>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5" name="Footer Placeholder 4">
            <a:extLst>
              <a:ext uri="{FF2B5EF4-FFF2-40B4-BE49-F238E27FC236}">
                <a16:creationId xmlns:a16="http://schemas.microsoft.com/office/drawing/2014/main" id="{89F65082-0B7A-CCEE-6469-3936C792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D13A-D23B-E09F-3638-948A97C95732}"/>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179119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CAEE-13AE-6E72-E115-E43AF21630C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434B90-ADF3-1613-C153-A1E10F1D65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A350F08-0ACB-5B52-A8CD-6C043AC39C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8D4106F-D294-2E06-EFA1-8BDFF037C18D}"/>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6" name="Footer Placeholder 5">
            <a:extLst>
              <a:ext uri="{FF2B5EF4-FFF2-40B4-BE49-F238E27FC236}">
                <a16:creationId xmlns:a16="http://schemas.microsoft.com/office/drawing/2014/main" id="{6C5F65DE-3777-4763-D907-DCAAED8D7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AD69E-181B-F8B3-5FB8-16D23FAF8B96}"/>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419821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16CE-CC92-DBA7-C100-9DC4A1287C5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D57CCC-D6EC-0D41-C6F6-2B2B9E365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4F40BB-9A46-2476-7BDE-EA7D268636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8E1A4C1-6E44-8137-8506-9548E03A1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77A0E7-23EC-427B-37AB-C3E3DDE055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6F55B6-24E9-BA99-E8C7-ECC5266DC999}"/>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8" name="Footer Placeholder 7">
            <a:extLst>
              <a:ext uri="{FF2B5EF4-FFF2-40B4-BE49-F238E27FC236}">
                <a16:creationId xmlns:a16="http://schemas.microsoft.com/office/drawing/2014/main" id="{DFA43EDC-6D61-B2B1-EA18-30E851BE5E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BB5676-D2BB-C876-BA2D-93FEB958E97F}"/>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2168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606C-EDB3-A67D-1358-5E7EB10436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F52569-2748-08DA-829D-671EE5C8BC30}"/>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4" name="Footer Placeholder 3">
            <a:extLst>
              <a:ext uri="{FF2B5EF4-FFF2-40B4-BE49-F238E27FC236}">
                <a16:creationId xmlns:a16="http://schemas.microsoft.com/office/drawing/2014/main" id="{BF2C8D73-A483-360F-BEFB-C132607CB3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02CAEF-2D8F-471E-C6E4-C95933EE6AA0}"/>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58556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F5D772-C60D-98C2-E412-9C0FF796BEFF}"/>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3" name="Footer Placeholder 2">
            <a:extLst>
              <a:ext uri="{FF2B5EF4-FFF2-40B4-BE49-F238E27FC236}">
                <a16:creationId xmlns:a16="http://schemas.microsoft.com/office/drawing/2014/main" id="{A340286C-669D-E5EF-67F1-4025F35B29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3E5A7-EBB0-E1A9-86BE-1BBAFDB6EFDA}"/>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23046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E1FC-577B-CE54-E9E7-420380CDC0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6F5F99-39F1-8210-A543-8049C705D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6FC02A-F48E-7621-A40A-AA1C5D1FE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BFC67B-E891-6CF1-CB40-BF414FF02F79}"/>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6" name="Footer Placeholder 5">
            <a:extLst>
              <a:ext uri="{FF2B5EF4-FFF2-40B4-BE49-F238E27FC236}">
                <a16:creationId xmlns:a16="http://schemas.microsoft.com/office/drawing/2014/main" id="{19D6D89A-A8A1-BBC0-A9B5-03BA00901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93451-66BA-633C-BB2B-7425435F2D24}"/>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100936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6882-0C34-72DA-3AA7-A28BDD7850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1BC2661-0746-3265-3EDD-776F930EC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9C0E5B-F5AD-5D4B-CCC6-547C02C9E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6BB27D-E474-5940-7E7F-2120DB11D7C7}"/>
              </a:ext>
            </a:extLst>
          </p:cNvPr>
          <p:cNvSpPr>
            <a:spLocks noGrp="1"/>
          </p:cNvSpPr>
          <p:nvPr>
            <p:ph type="dt" sz="half" idx="10"/>
          </p:nvPr>
        </p:nvSpPr>
        <p:spPr/>
        <p:txBody>
          <a:bodyPr/>
          <a:lstStyle/>
          <a:p>
            <a:fld id="{FBD77042-4C69-0C45-939B-5444BC6114DA}" type="datetimeFigureOut">
              <a:rPr lang="en-US" smtClean="0"/>
              <a:t>3/28/2024</a:t>
            </a:fld>
            <a:endParaRPr lang="en-US"/>
          </a:p>
        </p:txBody>
      </p:sp>
      <p:sp>
        <p:nvSpPr>
          <p:cNvPr id="6" name="Footer Placeholder 5">
            <a:extLst>
              <a:ext uri="{FF2B5EF4-FFF2-40B4-BE49-F238E27FC236}">
                <a16:creationId xmlns:a16="http://schemas.microsoft.com/office/drawing/2014/main" id="{08221C9E-49CF-289C-8C71-5F085E614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A9DC8-E878-BBC2-1998-C7AEC1E01CDA}"/>
              </a:ext>
            </a:extLst>
          </p:cNvPr>
          <p:cNvSpPr>
            <a:spLocks noGrp="1"/>
          </p:cNvSpPr>
          <p:nvPr>
            <p:ph type="sldNum" sz="quarter" idx="12"/>
          </p:nvPr>
        </p:nvSpPr>
        <p:spPr/>
        <p:txBody>
          <a:bodyPr/>
          <a:lstStyle/>
          <a:p>
            <a:fld id="{A057B912-237F-474F-A99B-ED10639E3D06}" type="slidenum">
              <a:rPr lang="en-US" smtClean="0"/>
              <a:t>‹#›</a:t>
            </a:fld>
            <a:endParaRPr lang="en-US"/>
          </a:p>
        </p:txBody>
      </p:sp>
    </p:spTree>
    <p:extLst>
      <p:ext uri="{BB962C8B-B14F-4D97-AF65-F5344CB8AC3E}">
        <p14:creationId xmlns:p14="http://schemas.microsoft.com/office/powerpoint/2010/main" val="347116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A6B4F2-823F-08E7-41D0-06AEF8F83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D997CF2-7220-B105-AF83-C45285E63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04EC42-2B67-C903-075A-10EAC869C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77042-4C69-0C45-939B-5444BC6114DA}" type="datetimeFigureOut">
              <a:rPr lang="en-US" smtClean="0"/>
              <a:t>3/28/2024</a:t>
            </a:fld>
            <a:endParaRPr lang="en-US"/>
          </a:p>
        </p:txBody>
      </p:sp>
      <p:sp>
        <p:nvSpPr>
          <p:cNvPr id="5" name="Footer Placeholder 4">
            <a:extLst>
              <a:ext uri="{FF2B5EF4-FFF2-40B4-BE49-F238E27FC236}">
                <a16:creationId xmlns:a16="http://schemas.microsoft.com/office/drawing/2014/main" id="{F8C3F266-0DA2-9EAE-514C-F71C0474F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53EFD3-C95E-C4EB-361A-A2407723B6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7B912-237F-474F-A99B-ED10639E3D06}" type="slidenum">
              <a:rPr lang="en-US" smtClean="0"/>
              <a:t>‹#›</a:t>
            </a:fld>
            <a:endParaRPr lang="en-US"/>
          </a:p>
        </p:txBody>
      </p:sp>
    </p:spTree>
    <p:extLst>
      <p:ext uri="{BB962C8B-B14F-4D97-AF65-F5344CB8AC3E}">
        <p14:creationId xmlns:p14="http://schemas.microsoft.com/office/powerpoint/2010/main" val="131262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rcophth.ac.uk/wp-content/uploads/2022/05/CTC-Level-1-1.docx"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rcophth.ac.uk/wp-content/uploads/2022/05/CTC-Generic-Domains-Level-1-4-1.docx" TargetMode="External"/><Relationship Id="rId5" Type="http://schemas.openxmlformats.org/officeDocument/2006/relationships/hyperlink" Target="https://www.rcophth.ac.uk/wp-content/uploads/2023/05/Level-3-SIA-Schedule.docx" TargetMode="External"/><Relationship Id="rId4" Type="http://schemas.openxmlformats.org/officeDocument/2006/relationships/hyperlink" Target="https://www.rcophth.ac.uk/wp-content/uploads/2022/05/CTC-Level-2-1.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rotect-eu.mimecast.com/s/qD6_C8M9Df9kWgh2dSQ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rcophth.ac.uk/wp-content/uploads/2023/08/Implementation-Note-9-All-Curriculum-Transition-Checklists-CTCs-1.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rcophth.ac.uk/wp-content/uploads/2024/01/Managing-the-transition.pdf" TargetMode="External"/><Relationship Id="rId5" Type="http://schemas.openxmlformats.org/officeDocument/2006/relationships/hyperlink" Target="Intended%20Level%20Form%20FINAL" TargetMode="External"/><Relationship Id="rId4" Type="http://schemas.openxmlformats.org/officeDocument/2006/relationships/hyperlink" Target="https://www.rcophth.ac.uk/wp-content/uploads/2024/03/Implementation-Note-11-ARCP-202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Curriculum 2024</a:t>
            </a:r>
          </a:p>
        </p:txBody>
      </p:sp>
      <p:sp>
        <p:nvSpPr>
          <p:cNvPr id="14341" name="Rectangle 5"/>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22150DC1-9683-C9FB-B21D-71AE20235F00}"/>
              </a:ext>
            </a:extLst>
          </p:cNvPr>
          <p:cNvSpPr>
            <a:spLocks noGrp="1"/>
          </p:cNvSpPr>
          <p:nvPr>
            <p:ph idx="1"/>
          </p:nvPr>
        </p:nvSpPr>
        <p:spPr>
          <a:xfrm>
            <a:off x="1897566" y="2087331"/>
            <a:ext cx="8396868" cy="3216153"/>
          </a:xfrm>
        </p:spPr>
        <p:txBody>
          <a:bodyPr>
            <a:normAutofit/>
          </a:bodyPr>
          <a:lstStyle/>
          <a:p>
            <a:pPr marL="0" indent="0" algn="ctr">
              <a:lnSpc>
                <a:spcPct val="107000"/>
              </a:lnSpc>
              <a:buNone/>
            </a:pPr>
            <a:endParaRPr lang="en-US" sz="4000" b="1" dirty="0"/>
          </a:p>
          <a:p>
            <a:pPr marL="0" indent="0" algn="ctr">
              <a:lnSpc>
                <a:spcPct val="107000"/>
              </a:lnSpc>
              <a:buNone/>
            </a:pPr>
            <a:r>
              <a:rPr lang="en-US" sz="4000" b="1" dirty="0"/>
              <a:t>TRANSITION ARRANGEMENTS </a:t>
            </a:r>
          </a:p>
          <a:p>
            <a:pPr marL="0" indent="0" algn="ctr">
              <a:lnSpc>
                <a:spcPct val="107000"/>
              </a:lnSpc>
              <a:buNone/>
            </a:pPr>
            <a:endParaRPr lang="en-US" sz="4000" b="1" dirty="0"/>
          </a:p>
          <a:p>
            <a:pPr marL="0" indent="0" algn="ctr">
              <a:lnSpc>
                <a:spcPct val="107000"/>
              </a:lnSpc>
              <a:buNone/>
            </a:pPr>
            <a:endParaRPr lang="en-US" sz="4000" b="1" dirty="0"/>
          </a:p>
          <a:p>
            <a:pPr marL="0" indent="0">
              <a:lnSpc>
                <a:spcPct val="107000"/>
              </a:lnSpc>
              <a:buNone/>
            </a:pPr>
            <a:endParaRPr lang="en-US" sz="4000" b="1" dirty="0"/>
          </a:p>
        </p:txBody>
      </p:sp>
    </p:spTree>
    <p:extLst>
      <p:ext uri="{BB962C8B-B14F-4D97-AF65-F5344CB8AC3E}">
        <p14:creationId xmlns:p14="http://schemas.microsoft.com/office/powerpoint/2010/main" val="30695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by with pacifier">
            <a:extLst>
              <a:ext uri="{FF2B5EF4-FFF2-40B4-BE49-F238E27FC236}">
                <a16:creationId xmlns:a16="http://schemas.microsoft.com/office/drawing/2014/main" id="{1DA32BBA-5B00-900E-7A74-B10B34A282FE}"/>
              </a:ext>
            </a:extLst>
          </p:cNvPr>
          <p:cNvPicPr>
            <a:picLocks noGrp="1" noChangeAspect="1"/>
          </p:cNvPicPr>
          <p:nvPr>
            <p:ph idx="1"/>
          </p:nvPr>
        </p:nvPicPr>
        <p:blipFill>
          <a:blip r:embed="rId2"/>
          <a:stretch>
            <a:fillRect/>
          </a:stretch>
        </p:blipFill>
        <p:spPr>
          <a:xfrm>
            <a:off x="2595978" y="2619505"/>
            <a:ext cx="1404000" cy="936000"/>
          </a:xfrm>
        </p:spPr>
      </p:pic>
      <p:graphicFrame>
        <p:nvGraphicFramePr>
          <p:cNvPr id="6" name="Table 5">
            <a:extLst>
              <a:ext uri="{FF2B5EF4-FFF2-40B4-BE49-F238E27FC236}">
                <a16:creationId xmlns:a16="http://schemas.microsoft.com/office/drawing/2014/main" id="{6864BB39-A5C0-00F4-AEF1-154051AFFA69}"/>
              </a:ext>
            </a:extLst>
          </p:cNvPr>
          <p:cNvGraphicFramePr>
            <a:graphicFrameLocks noGrp="1"/>
          </p:cNvGraphicFramePr>
          <p:nvPr>
            <p:extLst>
              <p:ext uri="{D42A27DB-BD31-4B8C-83A1-F6EECF244321}">
                <p14:modId xmlns:p14="http://schemas.microsoft.com/office/powerpoint/2010/main" val="1806578283"/>
              </p:ext>
            </p:extLst>
          </p:nvPr>
        </p:nvGraphicFramePr>
        <p:xfrm>
          <a:off x="754602" y="330893"/>
          <a:ext cx="11088209" cy="6136051"/>
        </p:xfrm>
        <a:graphic>
          <a:graphicData uri="http://schemas.openxmlformats.org/drawingml/2006/table">
            <a:tbl>
              <a:tblPr firstRow="1" bandRow="1">
                <a:tableStyleId>{5C22544A-7EE6-4342-B048-85BDC9FD1C3A}</a:tableStyleId>
              </a:tblPr>
              <a:tblGrid>
                <a:gridCol w="1641757">
                  <a:extLst>
                    <a:ext uri="{9D8B030D-6E8A-4147-A177-3AD203B41FA5}">
                      <a16:colId xmlns:a16="http://schemas.microsoft.com/office/drawing/2014/main" val="2732457688"/>
                    </a:ext>
                  </a:extLst>
                </a:gridCol>
                <a:gridCol w="1951933">
                  <a:extLst>
                    <a:ext uri="{9D8B030D-6E8A-4147-A177-3AD203B41FA5}">
                      <a16:colId xmlns:a16="http://schemas.microsoft.com/office/drawing/2014/main" val="3867254493"/>
                    </a:ext>
                  </a:extLst>
                </a:gridCol>
                <a:gridCol w="7494519">
                  <a:extLst>
                    <a:ext uri="{9D8B030D-6E8A-4147-A177-3AD203B41FA5}">
                      <a16:colId xmlns:a16="http://schemas.microsoft.com/office/drawing/2014/main" val="3020908674"/>
                    </a:ext>
                  </a:extLst>
                </a:gridCol>
              </a:tblGrid>
              <a:tr h="709821">
                <a:tc>
                  <a:txBody>
                    <a:bodyPr/>
                    <a:lstStyle/>
                    <a:p>
                      <a:pPr algn="ctr"/>
                      <a:r>
                        <a:rPr lang="en-US" sz="1400" dirty="0">
                          <a:latin typeface="+mn-lt"/>
                        </a:rPr>
                        <a:t>ST Year in </a:t>
                      </a:r>
                    </a:p>
                    <a:p>
                      <a:pPr algn="ctr"/>
                      <a:r>
                        <a:rPr lang="en-US" sz="1400" dirty="0">
                          <a:latin typeface="+mn-lt"/>
                        </a:rPr>
                        <a:t>August 2024</a:t>
                      </a:r>
                    </a:p>
                  </a:txBody>
                  <a:tcPr/>
                </a:tc>
                <a:tc>
                  <a:txBody>
                    <a:bodyPr/>
                    <a:lstStyle/>
                    <a:p>
                      <a:r>
                        <a:rPr lang="en-US" sz="1400" dirty="0">
                          <a:latin typeface="+mn-lt"/>
                        </a:rPr>
                        <a:t>What Level do I want to be at in August 2024?</a:t>
                      </a:r>
                      <a:endParaRPr lang="en-GB" sz="1400" dirty="0">
                        <a:latin typeface="+mn-lt"/>
                      </a:endParaRPr>
                    </a:p>
                  </a:txBody>
                  <a:tcPr/>
                </a:tc>
                <a:tc>
                  <a:txBody>
                    <a:bodyPr/>
                    <a:lstStyle/>
                    <a:p>
                      <a:r>
                        <a:rPr lang="en-US" sz="1400" dirty="0">
                          <a:latin typeface="+mn-lt"/>
                        </a:rPr>
                        <a:t>What do I have to do to demonstrate that Level?</a:t>
                      </a:r>
                      <a:endParaRPr lang="en-GB" sz="1400" dirty="0">
                        <a:latin typeface="+mn-lt"/>
                      </a:endParaRPr>
                    </a:p>
                  </a:txBody>
                  <a:tcPr/>
                </a:tc>
                <a:extLst>
                  <a:ext uri="{0D108BD9-81ED-4DB2-BD59-A6C34878D82A}">
                    <a16:rowId xmlns:a16="http://schemas.microsoft.com/office/drawing/2014/main" val="2529235273"/>
                  </a:ext>
                </a:extLst>
              </a:tr>
              <a:tr h="540096">
                <a:tc>
                  <a:txBody>
                    <a:bodyPr/>
                    <a:lstStyle/>
                    <a:p>
                      <a:r>
                        <a:rPr lang="en-US" sz="1400" dirty="0">
                          <a:latin typeface="+mn-lt"/>
                        </a:rPr>
                        <a:t>ST2</a:t>
                      </a:r>
                      <a:endParaRPr lang="en-GB" sz="1400" dirty="0">
                        <a:latin typeface="+mn-lt"/>
                      </a:endParaRPr>
                    </a:p>
                  </a:txBody>
                  <a:tcPr/>
                </a:tc>
                <a:tc>
                  <a:txBody>
                    <a:bodyPr/>
                    <a:lstStyle/>
                    <a:p>
                      <a:r>
                        <a:rPr lang="en-US" sz="1400" dirty="0">
                          <a:latin typeface="+mn-lt"/>
                        </a:rPr>
                        <a:t>Level 1</a:t>
                      </a:r>
                      <a:endParaRPr lang="en-GB" sz="1400" dirty="0">
                        <a:latin typeface="+mn-lt"/>
                      </a:endParaRPr>
                    </a:p>
                  </a:txBody>
                  <a:tcPr/>
                </a:tc>
                <a:tc>
                  <a:txBody>
                    <a:bodyPr/>
                    <a:lstStyle/>
                    <a:p>
                      <a:pPr marL="285750" indent="-285750">
                        <a:buFont typeface="Arial" panose="020B0604020202020204" pitchFamily="34" charset="0"/>
                        <a:buChar char="•"/>
                      </a:pPr>
                      <a:r>
                        <a:rPr lang="en-US" sz="1400" dirty="0">
                          <a:latin typeface="+mn-lt"/>
                        </a:rPr>
                        <a:t>Nothing!</a:t>
                      </a:r>
                    </a:p>
                    <a:p>
                      <a:pPr marL="285750" indent="-285750">
                        <a:buFont typeface="Arial" panose="020B0604020202020204" pitchFamily="34" charset="0"/>
                        <a:buChar char="•"/>
                      </a:pPr>
                      <a:r>
                        <a:rPr lang="en-US" sz="1400" dirty="0">
                          <a:latin typeface="+mn-lt"/>
                        </a:rPr>
                        <a:t>You have a maximum 1 further year to complete Level 1</a:t>
                      </a:r>
                    </a:p>
                    <a:p>
                      <a:pPr marL="0" indent="0">
                        <a:buFont typeface="Arial" panose="020B0604020202020204" pitchFamily="34" charset="0"/>
                        <a:buNone/>
                      </a:pPr>
                      <a:endParaRPr lang="en-US" sz="1400" dirty="0">
                        <a:latin typeface="+mn-lt"/>
                      </a:endParaRPr>
                    </a:p>
                  </a:txBody>
                  <a:tcPr/>
                </a:tc>
                <a:extLst>
                  <a:ext uri="{0D108BD9-81ED-4DB2-BD59-A6C34878D82A}">
                    <a16:rowId xmlns:a16="http://schemas.microsoft.com/office/drawing/2014/main" val="1316511441"/>
                  </a:ext>
                </a:extLst>
              </a:tr>
              <a:tr h="609171">
                <a:tc>
                  <a:txBody>
                    <a:bodyPr/>
                    <a:lstStyle/>
                    <a:p>
                      <a:r>
                        <a:rPr lang="en-US" sz="1400" dirty="0">
                          <a:latin typeface="+mn-lt"/>
                        </a:rPr>
                        <a:t>ST2</a:t>
                      </a:r>
                      <a:endParaRPr lang="en-GB" sz="1400" dirty="0">
                        <a:latin typeface="+mn-lt"/>
                      </a:endParaRPr>
                    </a:p>
                  </a:txBody>
                  <a:tcPr/>
                </a:tc>
                <a:tc>
                  <a:txBody>
                    <a:bodyPr/>
                    <a:lstStyle/>
                    <a:p>
                      <a:r>
                        <a:rPr lang="en-US" sz="1400" dirty="0">
                          <a:latin typeface="+mn-lt"/>
                        </a:rPr>
                        <a:t>Level 2</a:t>
                      </a:r>
                      <a:endParaRPr lang="en-GB" sz="1400" dirty="0">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Complete transition checklists for </a:t>
                      </a:r>
                      <a:r>
                        <a:rPr lang="en-US" sz="1400" dirty="0">
                          <a:latin typeface="+mn-lt"/>
                          <a:hlinkClick r:id="rId3"/>
                        </a:rPr>
                        <a:t>Level 1</a:t>
                      </a:r>
                      <a:endParaRPr lang="en-US" sz="14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Pass </a:t>
                      </a:r>
                      <a:r>
                        <a:rPr lang="en-US" sz="1400" dirty="0" err="1">
                          <a:latin typeface="+mn-lt"/>
                        </a:rPr>
                        <a:t>FRCOphth</a:t>
                      </a:r>
                      <a:r>
                        <a:rPr lang="en-US" sz="1400" dirty="0">
                          <a:latin typeface="+mn-lt"/>
                        </a:rPr>
                        <a:t> Part 1 exam</a:t>
                      </a:r>
                    </a:p>
                  </a:txBody>
                  <a:tcPr/>
                </a:tc>
                <a:extLst>
                  <a:ext uri="{0D108BD9-81ED-4DB2-BD59-A6C34878D82A}">
                    <a16:rowId xmlns:a16="http://schemas.microsoft.com/office/drawing/2014/main" val="1062127169"/>
                  </a:ext>
                </a:extLst>
              </a:tr>
              <a:tr h="597490">
                <a:tc>
                  <a:txBody>
                    <a:bodyPr/>
                    <a:lstStyle/>
                    <a:p>
                      <a:r>
                        <a:rPr lang="en-US" sz="1400" dirty="0">
                          <a:latin typeface="+mn-lt"/>
                        </a:rPr>
                        <a:t>ST3</a:t>
                      </a:r>
                      <a:endParaRPr lang="en-GB" sz="1400" dirty="0">
                        <a:latin typeface="+mn-lt"/>
                      </a:endParaRPr>
                    </a:p>
                  </a:txBody>
                  <a:tcPr/>
                </a:tc>
                <a:tc>
                  <a:txBody>
                    <a:bodyPr/>
                    <a:lstStyle/>
                    <a:p>
                      <a:r>
                        <a:rPr lang="en-US" sz="1400" dirty="0">
                          <a:latin typeface="+mn-lt"/>
                        </a:rPr>
                        <a:t>Level 2</a:t>
                      </a:r>
                      <a:endParaRPr lang="en-GB" sz="1400" dirty="0">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Get an Outcome 1 in your ARCP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Pass </a:t>
                      </a:r>
                      <a:r>
                        <a:rPr lang="en-US" sz="1400" dirty="0" err="1">
                          <a:latin typeface="+mn-lt"/>
                        </a:rPr>
                        <a:t>FRCOphth</a:t>
                      </a:r>
                      <a:r>
                        <a:rPr lang="en-US" sz="1400" dirty="0">
                          <a:latin typeface="+mn-lt"/>
                        </a:rPr>
                        <a:t> Part 1 exam</a:t>
                      </a:r>
                    </a:p>
                  </a:txBody>
                  <a:tcPr/>
                </a:tc>
                <a:extLst>
                  <a:ext uri="{0D108BD9-81ED-4DB2-BD59-A6C34878D82A}">
                    <a16:rowId xmlns:a16="http://schemas.microsoft.com/office/drawing/2014/main" val="754071386"/>
                  </a:ext>
                </a:extLst>
              </a:tr>
              <a:tr h="709821">
                <a:tc>
                  <a:txBody>
                    <a:bodyPr/>
                    <a:lstStyle/>
                    <a:p>
                      <a:r>
                        <a:rPr lang="en-US" sz="1400" dirty="0">
                          <a:latin typeface="+mn-lt"/>
                        </a:rPr>
                        <a:t>ST3 </a:t>
                      </a:r>
                      <a:endParaRPr lang="en-GB" sz="1400" dirty="0">
                        <a:latin typeface="+mn-lt"/>
                      </a:endParaRPr>
                    </a:p>
                  </a:txBody>
                  <a:tcPr/>
                </a:tc>
                <a:tc>
                  <a:txBody>
                    <a:bodyPr/>
                    <a:lstStyle/>
                    <a:p>
                      <a:r>
                        <a:rPr lang="en-US" sz="1400" dirty="0">
                          <a:latin typeface="+mn-lt"/>
                        </a:rPr>
                        <a:t>Level 3</a:t>
                      </a:r>
                      <a:endParaRPr lang="en-GB" sz="1400" dirty="0">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Complete transition checklists for </a:t>
                      </a:r>
                      <a:r>
                        <a:rPr lang="en-US" sz="1400" dirty="0">
                          <a:latin typeface="+mn-lt"/>
                          <a:hlinkClick r:id="rId4"/>
                        </a:rPr>
                        <a:t>Level 2</a:t>
                      </a:r>
                      <a:endParaRPr lang="en-US" sz="14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Pass Refraction Certificate</a:t>
                      </a:r>
                    </a:p>
                    <a:p>
                      <a:endParaRPr lang="en-GB" sz="1400" dirty="0">
                        <a:latin typeface="+mn-lt"/>
                      </a:endParaRPr>
                    </a:p>
                  </a:txBody>
                  <a:tcPr/>
                </a:tc>
                <a:extLst>
                  <a:ext uri="{0D108BD9-81ED-4DB2-BD59-A6C34878D82A}">
                    <a16:rowId xmlns:a16="http://schemas.microsoft.com/office/drawing/2014/main" val="2303566794"/>
                  </a:ext>
                </a:extLst>
              </a:tr>
              <a:tr h="709821">
                <a:tc>
                  <a:txBody>
                    <a:bodyPr/>
                    <a:lstStyle/>
                    <a:p>
                      <a:r>
                        <a:rPr lang="en-US" sz="1400" dirty="0">
                          <a:latin typeface="+mn-lt"/>
                        </a:rPr>
                        <a:t>ST4</a:t>
                      </a:r>
                      <a:endParaRPr lang="en-GB" sz="1400" dirty="0">
                        <a:latin typeface="+mn-lt"/>
                      </a:endParaRPr>
                    </a:p>
                  </a:txBody>
                  <a:tcPr/>
                </a:tc>
                <a:tc>
                  <a:txBody>
                    <a:bodyPr/>
                    <a:lstStyle/>
                    <a:p>
                      <a:r>
                        <a:rPr lang="en-US" sz="1400" dirty="0">
                          <a:latin typeface="+mn-lt"/>
                        </a:rPr>
                        <a:t>Level 3</a:t>
                      </a:r>
                      <a:endParaRPr lang="en-GB" sz="1400" dirty="0">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Get an Outcome 1 in your ARCP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Pass Refraction Certificate </a:t>
                      </a:r>
                    </a:p>
                    <a:p>
                      <a:endParaRPr lang="en-GB" sz="1400" dirty="0">
                        <a:latin typeface="+mn-lt"/>
                      </a:endParaRPr>
                    </a:p>
                  </a:txBody>
                  <a:tcPr/>
                </a:tc>
                <a:extLst>
                  <a:ext uri="{0D108BD9-81ED-4DB2-BD59-A6C34878D82A}">
                    <a16:rowId xmlns:a16="http://schemas.microsoft.com/office/drawing/2014/main" val="3617254859"/>
                  </a:ext>
                </a:extLst>
              </a:tr>
              <a:tr h="709821">
                <a:tc>
                  <a:txBody>
                    <a:bodyPr/>
                    <a:lstStyle/>
                    <a:p>
                      <a:r>
                        <a:rPr lang="en-US" sz="1400" dirty="0">
                          <a:latin typeface="+mn-lt"/>
                        </a:rPr>
                        <a:t>ST4/5</a:t>
                      </a:r>
                      <a:endParaRPr lang="en-GB" sz="1400" dirty="0">
                        <a:latin typeface="+mn-lt"/>
                      </a:endParaRPr>
                    </a:p>
                  </a:txBody>
                  <a:tcPr/>
                </a:tc>
                <a:tc>
                  <a:txBody>
                    <a:bodyPr/>
                    <a:lstStyle/>
                    <a:p>
                      <a:r>
                        <a:rPr lang="en-US" sz="1400" dirty="0">
                          <a:latin typeface="+mn-lt"/>
                        </a:rPr>
                        <a:t>Level 3 partly completed</a:t>
                      </a:r>
                      <a:endParaRPr lang="en-GB" sz="1400" dirty="0">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Complete </a:t>
                      </a:r>
                      <a:r>
                        <a:rPr lang="en-US" sz="1400" dirty="0">
                          <a:latin typeface="+mn-lt"/>
                          <a:hlinkClick r:id="rId5"/>
                        </a:rPr>
                        <a:t>Level 3 transition schedule </a:t>
                      </a:r>
                      <a:r>
                        <a:rPr lang="en-US" sz="1400" dirty="0">
                          <a:latin typeface="+mn-lt"/>
                        </a:rPr>
                        <a:t>(including Community Ophthalmology and Urgent Eye Care) - note that SIAs that are signed off by CS will be considered completed</a:t>
                      </a:r>
                    </a:p>
                  </a:txBody>
                  <a:tcPr/>
                </a:tc>
                <a:extLst>
                  <a:ext uri="{0D108BD9-81ED-4DB2-BD59-A6C34878D82A}">
                    <a16:rowId xmlns:a16="http://schemas.microsoft.com/office/drawing/2014/main" val="821692390"/>
                  </a:ext>
                </a:extLst>
              </a:tr>
              <a:tr h="1315188">
                <a:tc>
                  <a:txBody>
                    <a:bodyPr/>
                    <a:lstStyle/>
                    <a:p>
                      <a:r>
                        <a:rPr lang="en-US" sz="1400" dirty="0"/>
                        <a:t>ST5</a:t>
                      </a:r>
                      <a:endParaRPr lang="en-GB" sz="1400" dirty="0"/>
                    </a:p>
                  </a:txBody>
                  <a:tcPr/>
                </a:tc>
                <a:tc>
                  <a:txBody>
                    <a:bodyPr/>
                    <a:lstStyle/>
                    <a:p>
                      <a:r>
                        <a:rPr lang="en-US" sz="1400" dirty="0"/>
                        <a:t>Level 4</a:t>
                      </a:r>
                      <a:endParaRPr lang="en-GB"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Complete </a:t>
                      </a:r>
                      <a:r>
                        <a:rPr lang="en-US" sz="1400" dirty="0">
                          <a:latin typeface="+mn-lt"/>
                          <a:hlinkClick r:id="rId5"/>
                        </a:rPr>
                        <a:t>Level 3 transition schedule </a:t>
                      </a:r>
                      <a:r>
                        <a:rPr lang="en-US" sz="1400" dirty="0">
                          <a:latin typeface="+mn-lt"/>
                        </a:rPr>
                        <a:t>(including Community Ophthalmology and Urgent Eye Care). </a:t>
                      </a:r>
                      <a:r>
                        <a:rPr lang="en-US" sz="1400" dirty="0"/>
                        <a:t>Nine SIAs should be signed off by CS and the remaining three (Community</a:t>
                      </a:r>
                      <a:r>
                        <a:rPr lang="en-US" sz="1400" baseline="0" dirty="0"/>
                        <a:t> </a:t>
                      </a:r>
                      <a:r>
                        <a:rPr lang="en-US" sz="1400" baseline="0" dirty="0" err="1"/>
                        <a:t>Ophthlamology</a:t>
                      </a:r>
                      <a:r>
                        <a:rPr lang="en-US" sz="1400" baseline="0" dirty="0"/>
                        <a:t>, Urgent Eye Care, Cataract Surgery) </a:t>
                      </a:r>
                      <a:r>
                        <a:rPr lang="en-US" sz="1400" dirty="0"/>
                        <a:t>reviewed in the transition schedule with checklists</a:t>
                      </a:r>
                      <a:r>
                        <a:rPr lang="en-US" sz="1400" baseline="0" dirty="0"/>
                        <a:t> signed off </a:t>
                      </a: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Complete Level 3 transition checklist for the six </a:t>
                      </a:r>
                      <a:r>
                        <a:rPr lang="en-US" sz="1400" dirty="0">
                          <a:hlinkClick r:id="rId6"/>
                        </a:rPr>
                        <a:t>Generic Domains</a:t>
                      </a: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Pass </a:t>
                      </a:r>
                      <a:r>
                        <a:rPr lang="en-US" sz="1400" dirty="0" err="1"/>
                        <a:t>FRCOphth</a:t>
                      </a:r>
                      <a:r>
                        <a:rPr lang="en-US" sz="1400" dirty="0"/>
                        <a:t> Part 2 exam</a:t>
                      </a:r>
                    </a:p>
                  </a:txBody>
                  <a:tcPr/>
                </a:tc>
                <a:extLst>
                  <a:ext uri="{0D108BD9-81ED-4DB2-BD59-A6C34878D82A}">
                    <a16:rowId xmlns:a16="http://schemas.microsoft.com/office/drawing/2014/main" val="501379748"/>
                  </a:ext>
                </a:extLst>
              </a:tr>
            </a:tbl>
          </a:graphicData>
        </a:graphic>
      </p:graphicFrame>
    </p:spTree>
    <p:extLst>
      <p:ext uri="{BB962C8B-B14F-4D97-AF65-F5344CB8AC3E}">
        <p14:creationId xmlns:p14="http://schemas.microsoft.com/office/powerpoint/2010/main" val="345463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19F33-9451-8817-81D1-56F3A6A7E3C5}"/>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AC30F2F3-F942-945B-1560-7BD32BB0E2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98301C90-B37A-512E-1A95-45C564C8823B}"/>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ARCP 2024 - Key facts</a:t>
            </a:r>
          </a:p>
        </p:txBody>
      </p:sp>
      <p:sp>
        <p:nvSpPr>
          <p:cNvPr id="14341" name="Rectangle 5">
            <a:extLst>
              <a:ext uri="{FF2B5EF4-FFF2-40B4-BE49-F238E27FC236}">
                <a16:creationId xmlns:a16="http://schemas.microsoft.com/office/drawing/2014/main" id="{1A72435F-CE57-021A-3EBB-306392E4721D}"/>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54FDE5D3-2F1F-C5C5-A7D4-9057E696247D}"/>
              </a:ext>
            </a:extLst>
          </p:cNvPr>
          <p:cNvSpPr>
            <a:spLocks noGrp="1"/>
          </p:cNvSpPr>
          <p:nvPr>
            <p:ph idx="1"/>
          </p:nvPr>
        </p:nvSpPr>
        <p:spPr>
          <a:xfrm>
            <a:off x="1615736" y="1519739"/>
            <a:ext cx="8406805" cy="4351338"/>
          </a:xfrm>
        </p:spPr>
        <p:txBody>
          <a:bodyPr>
            <a:normAutofit fontScale="92500"/>
          </a:bodyPr>
          <a:lstStyle/>
          <a:p>
            <a:r>
              <a:rPr lang="en-US" b="1" dirty="0"/>
              <a:t>Before mid-June</a:t>
            </a:r>
          </a:p>
          <a:p>
            <a:r>
              <a:rPr lang="en-US" b="1" dirty="0"/>
              <a:t>Outcome 5 - only to be given 2 weeks to submit evidence</a:t>
            </a:r>
          </a:p>
          <a:p>
            <a:r>
              <a:rPr lang="en-US" b="1" dirty="0"/>
              <a:t>Current </a:t>
            </a:r>
            <a:r>
              <a:rPr lang="en-US" b="1" dirty="0" err="1"/>
              <a:t>ePortfolio</a:t>
            </a:r>
            <a:r>
              <a:rPr lang="en-US" b="1" dirty="0"/>
              <a:t> no longer functional from 1 July 2024</a:t>
            </a:r>
          </a:p>
          <a:p>
            <a:pPr lvl="1">
              <a:buFont typeface="Wingdings" panose="05000000000000000000" pitchFamily="2" charset="2"/>
              <a:buChar char="Ø"/>
            </a:pPr>
            <a:r>
              <a:rPr lang="en-US" dirty="0"/>
              <a:t>Trainees should download their full </a:t>
            </a:r>
            <a:r>
              <a:rPr lang="en-US" dirty="0" err="1"/>
              <a:t>ePortfolio</a:t>
            </a:r>
            <a:r>
              <a:rPr lang="en-US" dirty="0"/>
              <a:t> by 30 June to ensure existing evidence is available to view during downtime between closing of old and move to new </a:t>
            </a:r>
            <a:r>
              <a:rPr lang="en-US" dirty="0" err="1"/>
              <a:t>ePortfolio</a:t>
            </a:r>
            <a:endParaRPr lang="en-US" dirty="0"/>
          </a:p>
          <a:p>
            <a:r>
              <a:rPr lang="en-US" b="1" dirty="0"/>
              <a:t>In addition to Outcomes, decision to be made on each trainees Level of Training in August 2024 based on</a:t>
            </a:r>
          </a:p>
          <a:p>
            <a:pPr lvl="1">
              <a:buFont typeface="Wingdings" panose="05000000000000000000" pitchFamily="2" charset="2"/>
              <a:buChar char="Ø"/>
            </a:pPr>
            <a:r>
              <a:rPr lang="en-US" dirty="0"/>
              <a:t> declared intention</a:t>
            </a:r>
          </a:p>
          <a:p>
            <a:pPr lvl="1">
              <a:buFont typeface="Wingdings" panose="05000000000000000000" pitchFamily="2" charset="2"/>
              <a:buChar char="Ø"/>
            </a:pPr>
            <a:r>
              <a:rPr lang="en-US" dirty="0"/>
              <a:t> review of evidence on </a:t>
            </a:r>
            <a:r>
              <a:rPr lang="en-US" dirty="0" err="1"/>
              <a:t>ePortfolio</a:t>
            </a:r>
            <a:endParaRPr lang="en-US" dirty="0"/>
          </a:p>
          <a:p>
            <a:pPr lvl="1">
              <a:buFont typeface="Wingdings" panose="05000000000000000000" pitchFamily="2" charset="2"/>
              <a:buChar char="Ø"/>
            </a:pPr>
            <a:r>
              <a:rPr lang="en-US" dirty="0"/>
              <a:t> Educational Supervisors report</a:t>
            </a:r>
          </a:p>
        </p:txBody>
      </p:sp>
    </p:spTree>
    <p:extLst>
      <p:ext uri="{BB962C8B-B14F-4D97-AF65-F5344CB8AC3E}">
        <p14:creationId xmlns:p14="http://schemas.microsoft.com/office/powerpoint/2010/main" val="66992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19F33-9451-8817-81D1-56F3A6A7E3C5}"/>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AC30F2F3-F942-945B-1560-7BD32BB0E2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98301C90-B37A-512E-1A95-45C564C8823B}"/>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ARCP 2024 – Intended Level</a:t>
            </a:r>
          </a:p>
        </p:txBody>
      </p:sp>
      <p:sp>
        <p:nvSpPr>
          <p:cNvPr id="14341" name="Rectangle 5">
            <a:extLst>
              <a:ext uri="{FF2B5EF4-FFF2-40B4-BE49-F238E27FC236}">
                <a16:creationId xmlns:a16="http://schemas.microsoft.com/office/drawing/2014/main" id="{1A72435F-CE57-021A-3EBB-306392E4721D}"/>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54FDE5D3-2F1F-C5C5-A7D4-9057E696247D}"/>
              </a:ext>
            </a:extLst>
          </p:cNvPr>
          <p:cNvSpPr>
            <a:spLocks noGrp="1"/>
          </p:cNvSpPr>
          <p:nvPr>
            <p:ph idx="1"/>
          </p:nvPr>
        </p:nvSpPr>
        <p:spPr>
          <a:xfrm>
            <a:off x="1615736" y="1519739"/>
            <a:ext cx="8406805" cy="4351338"/>
          </a:xfrm>
        </p:spPr>
        <p:txBody>
          <a:bodyPr>
            <a:normAutofit fontScale="92500" lnSpcReduction="10000"/>
          </a:bodyPr>
          <a:lstStyle/>
          <a:p>
            <a:pPr lvl="0" fontAlgn="base"/>
            <a:r>
              <a:rPr lang="en-GB" b="1" dirty="0"/>
              <a:t>All trainees moving to the new curriculum, whatever their status, must be assigned the appropriate Level </a:t>
            </a:r>
          </a:p>
          <a:p>
            <a:pPr lvl="0" fontAlgn="base"/>
            <a:r>
              <a:rPr lang="en-GB" b="1" dirty="0"/>
              <a:t>Level must be agreed by the ES/TPD after reviewing evidence submitted with Intended Level Form and recorded in the ARCP </a:t>
            </a:r>
          </a:p>
          <a:p>
            <a:r>
              <a:rPr lang="en-GB" b="1" dirty="0"/>
              <a:t>If evidence is missing</a:t>
            </a:r>
          </a:p>
          <a:p>
            <a:pPr lvl="1">
              <a:buFont typeface="Wingdings" panose="05000000000000000000" pitchFamily="2" charset="2"/>
              <a:buChar char="Ø"/>
            </a:pPr>
            <a:r>
              <a:rPr lang="en-GB" dirty="0"/>
              <a:t>Do not progress trainee to his/her desired Level</a:t>
            </a:r>
          </a:p>
          <a:p>
            <a:pPr lvl="1">
              <a:buFont typeface="Wingdings" panose="05000000000000000000" pitchFamily="2" charset="2"/>
              <a:buChar char="Ø"/>
            </a:pPr>
            <a:r>
              <a:rPr lang="en-GB" dirty="0"/>
              <a:t>Clearly lay out evidence required to progress to next Level</a:t>
            </a:r>
          </a:p>
          <a:p>
            <a:pPr lvl="1">
              <a:buFont typeface="Wingdings" panose="05000000000000000000" pitchFamily="2" charset="2"/>
              <a:buChar char="Ø"/>
            </a:pPr>
            <a:r>
              <a:rPr lang="en-GB" dirty="0"/>
              <a:t>Progression to next Level can be made at the winter Level progression review (winter)</a:t>
            </a:r>
          </a:p>
          <a:p>
            <a:pPr lvl="1">
              <a:buFont typeface="Wingdings" panose="05000000000000000000" pitchFamily="2" charset="2"/>
              <a:buChar char="Ø"/>
            </a:pPr>
            <a:r>
              <a:rPr lang="en-GB" dirty="0"/>
              <a:t>Competencies for next level can still be accrued while in the previous Level</a:t>
            </a:r>
          </a:p>
          <a:p>
            <a:pPr lvl="0" fontAlgn="base"/>
            <a:endParaRPr lang="en-GB" dirty="0"/>
          </a:p>
          <a:p>
            <a:endParaRPr lang="en-US" dirty="0"/>
          </a:p>
        </p:txBody>
      </p:sp>
    </p:spTree>
    <p:extLst>
      <p:ext uri="{BB962C8B-B14F-4D97-AF65-F5344CB8AC3E}">
        <p14:creationId xmlns:p14="http://schemas.microsoft.com/office/powerpoint/2010/main" val="176897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3C7AB-46DB-C892-9DFA-46A6AD07ACEA}"/>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BBC80F66-5CA5-811B-9492-74D4A48888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D785AF0E-650E-B193-D7F5-FD1531C6AEEA}"/>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Future ARCPs</a:t>
            </a:r>
          </a:p>
        </p:txBody>
      </p:sp>
      <p:sp>
        <p:nvSpPr>
          <p:cNvPr id="14341" name="Rectangle 5">
            <a:extLst>
              <a:ext uri="{FF2B5EF4-FFF2-40B4-BE49-F238E27FC236}">
                <a16:creationId xmlns:a16="http://schemas.microsoft.com/office/drawing/2014/main" id="{F040F687-C89B-B6E0-E4A1-DD7AB9D65832}"/>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916B6191-19F6-5054-4724-4F41E45F0F49}"/>
              </a:ext>
            </a:extLst>
          </p:cNvPr>
          <p:cNvSpPr>
            <a:spLocks noGrp="1"/>
          </p:cNvSpPr>
          <p:nvPr>
            <p:ph idx="1"/>
          </p:nvPr>
        </p:nvSpPr>
        <p:spPr>
          <a:xfrm>
            <a:off x="1524000" y="1805048"/>
            <a:ext cx="8498541" cy="4215797"/>
          </a:xfrm>
        </p:spPr>
        <p:txBody>
          <a:bodyPr>
            <a:normAutofit/>
          </a:bodyPr>
          <a:lstStyle/>
          <a:p>
            <a:r>
              <a:rPr lang="en-US" b="1" dirty="0"/>
              <a:t>In consultation with Lead Dean and senior national deanery business management, the plan for TWO ARCPs per year has been abandoned</a:t>
            </a:r>
          </a:p>
          <a:p>
            <a:r>
              <a:rPr lang="en-US" b="1" dirty="0"/>
              <a:t>Every trainee will have only ONE ARCP per year and any additional ARCP will only happen if the panel has specific cause for this (SIMILAR TO CURRENT PRACTICE)</a:t>
            </a:r>
          </a:p>
          <a:p>
            <a:r>
              <a:rPr lang="en-US" b="1" dirty="0"/>
              <a:t>Trainee/ES will need to advise TPD of anticipated change in Level at least 3 months before the ARCP (summer/winter) </a:t>
            </a:r>
          </a:p>
        </p:txBody>
      </p:sp>
    </p:spTree>
    <p:extLst>
      <p:ext uri="{BB962C8B-B14F-4D97-AF65-F5344CB8AC3E}">
        <p14:creationId xmlns:p14="http://schemas.microsoft.com/office/powerpoint/2010/main" val="418492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39A5B-D1B9-DE09-B071-8D3E4A358A6A}"/>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E822ACA1-DEA6-D95D-B661-AAFF57BD7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AE39E1B5-7B1C-AC99-FB99-FE22844813E4}"/>
              </a:ext>
            </a:extLst>
          </p:cNvPr>
          <p:cNvSpPr>
            <a:spLocks noGrp="1" noChangeArrowheads="1"/>
          </p:cNvSpPr>
          <p:nvPr>
            <p:ph type="title"/>
          </p:nvPr>
        </p:nvSpPr>
        <p:spPr>
          <a:xfrm>
            <a:off x="1831427" y="163470"/>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Level Progression outside Annual ARCP</a:t>
            </a:r>
          </a:p>
        </p:txBody>
      </p:sp>
      <p:sp>
        <p:nvSpPr>
          <p:cNvPr id="14341" name="Rectangle 5">
            <a:extLst>
              <a:ext uri="{FF2B5EF4-FFF2-40B4-BE49-F238E27FC236}">
                <a16:creationId xmlns:a16="http://schemas.microsoft.com/office/drawing/2014/main" id="{18C8C941-1A0A-2996-0478-E49DDB62E9AB}"/>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AB899D14-C8CC-7AA9-315A-988018840FD0}"/>
              </a:ext>
            </a:extLst>
          </p:cNvPr>
          <p:cNvSpPr>
            <a:spLocks noGrp="1"/>
          </p:cNvSpPr>
          <p:nvPr>
            <p:ph idx="1"/>
          </p:nvPr>
        </p:nvSpPr>
        <p:spPr>
          <a:xfrm>
            <a:off x="1455938" y="1203239"/>
            <a:ext cx="9144000" cy="4850719"/>
          </a:xfrm>
        </p:spPr>
        <p:txBody>
          <a:bodyPr>
            <a:normAutofit fontScale="92500" lnSpcReduction="10000"/>
          </a:bodyPr>
          <a:lstStyle/>
          <a:p>
            <a:pPr marL="0" indent="0">
              <a:buNone/>
            </a:pPr>
            <a:endParaRPr lang="en-US" sz="2400" dirty="0"/>
          </a:p>
          <a:p>
            <a:r>
              <a:rPr lang="en-US" sz="2400" b="1" dirty="0"/>
              <a:t>Trainee/ES will need to advise TPD of any anticipated progression in Level in the coming year at least 3 months before the ARCP</a:t>
            </a:r>
          </a:p>
          <a:p>
            <a:r>
              <a:rPr lang="en-US" sz="2400" b="1" dirty="0"/>
              <a:t>Progression in Level will be based on the ES reviewing all the evidence and including in ESR</a:t>
            </a:r>
          </a:p>
          <a:p>
            <a:pPr lvl="1">
              <a:buFont typeface="Wingdings" panose="05000000000000000000" pitchFamily="2" charset="2"/>
              <a:buChar char="Ø"/>
            </a:pPr>
            <a:r>
              <a:rPr lang="en-US" sz="2000" dirty="0"/>
              <a:t>Specific guidance for ES/TPD will be developed for progression from Level 3 to Level 4</a:t>
            </a:r>
          </a:p>
          <a:p>
            <a:r>
              <a:rPr lang="en-US" sz="2400" b="1" dirty="0"/>
              <a:t>This will be confirmed by the summer ARCP panel if progression is in August</a:t>
            </a:r>
          </a:p>
          <a:p>
            <a:r>
              <a:rPr lang="en-US" sz="2400" b="1" dirty="0"/>
              <a:t>If progression is anticipated in February, the ARCP panel will still review the evidence at the summer ARCP and define outstanding evidence for Level Progression in February</a:t>
            </a:r>
          </a:p>
          <a:p>
            <a:r>
              <a:rPr lang="en-US" sz="2400" b="1" dirty="0"/>
              <a:t>If that evidence is submitted and the ES is satisfied about Level progression, it will be signed off by ES and TPD. There will be no need for the ARCP panel to convene in the winter for this. </a:t>
            </a:r>
          </a:p>
        </p:txBody>
      </p:sp>
    </p:spTree>
    <p:extLst>
      <p:ext uri="{BB962C8B-B14F-4D97-AF65-F5344CB8AC3E}">
        <p14:creationId xmlns:p14="http://schemas.microsoft.com/office/powerpoint/2010/main" val="15080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Questions and Scenarios - 1</a:t>
            </a:r>
          </a:p>
        </p:txBody>
      </p:sp>
      <p:sp>
        <p:nvSpPr>
          <p:cNvPr id="14341" name="Rectangle 5"/>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22150DC1-9683-C9FB-B21D-71AE20235F00}"/>
              </a:ext>
            </a:extLst>
          </p:cNvPr>
          <p:cNvSpPr>
            <a:spLocks noGrp="1"/>
          </p:cNvSpPr>
          <p:nvPr>
            <p:ph idx="1"/>
          </p:nvPr>
        </p:nvSpPr>
        <p:spPr>
          <a:xfrm>
            <a:off x="1524000" y="1291726"/>
            <a:ext cx="8770434" cy="5121922"/>
          </a:xfrm>
        </p:spPr>
        <p:txBody>
          <a:bodyPr>
            <a:normAutofit lnSpcReduction="10000"/>
          </a:bodyPr>
          <a:lstStyle/>
          <a:p>
            <a:pPr marL="0" indent="0">
              <a:lnSpc>
                <a:spcPct val="107000"/>
              </a:lnSpc>
              <a:buNone/>
            </a:pPr>
            <a:r>
              <a:rPr lang="en-GB" sz="2000" b="1" dirty="0">
                <a:effectLst/>
                <a:latin typeface="Calibri" panose="020F0502020204030204" pitchFamily="34" charset="0"/>
                <a:ea typeface="Aptos" panose="020B0004020202020204" pitchFamily="34" charset="0"/>
                <a:cs typeface="Times New Roman" panose="02020603050405020304" pitchFamily="18" charset="0"/>
              </a:rPr>
              <a:t>During the last 6 months I used my RSTAC sessions to attend </a:t>
            </a:r>
            <a:r>
              <a:rPr lang="en-GB" sz="2000" b="1" dirty="0" err="1">
                <a:effectLst/>
                <a:latin typeface="Calibri" panose="020F0502020204030204" pitchFamily="34" charset="0"/>
                <a:ea typeface="Aptos" panose="020B0004020202020204" pitchFamily="34" charset="0"/>
                <a:cs typeface="Times New Roman" panose="02020603050405020304" pitchFamily="18" charset="0"/>
              </a:rPr>
              <a:t>Oculoplastics</a:t>
            </a:r>
            <a:r>
              <a:rPr lang="en-GB" sz="2000" b="1" dirty="0">
                <a:effectLst/>
                <a:latin typeface="Calibri" panose="020F0502020204030204" pitchFamily="34" charset="0"/>
                <a:ea typeface="Aptos" panose="020B0004020202020204" pitchFamily="34" charset="0"/>
                <a:cs typeface="Times New Roman" panose="02020603050405020304" pitchFamily="18" charset="0"/>
              </a:rPr>
              <a:t> clinics and theatres as much as I can. The Consultant who did my CSR said that I do not need more from a clinical point of view but I will need a formal surgical placement in </a:t>
            </a:r>
            <a:r>
              <a:rPr lang="en-GB" sz="2000" b="1" dirty="0" err="1">
                <a:effectLst/>
                <a:latin typeface="Calibri" panose="020F0502020204030204" pitchFamily="34" charset="0"/>
                <a:ea typeface="Aptos" panose="020B0004020202020204" pitchFamily="34" charset="0"/>
                <a:cs typeface="Times New Roman" panose="02020603050405020304" pitchFamily="18" charset="0"/>
              </a:rPr>
              <a:t>Oculoplastics</a:t>
            </a:r>
            <a:r>
              <a:rPr lang="en-GB" sz="2000" b="1" dirty="0">
                <a:effectLst/>
                <a:latin typeface="Calibri" panose="020F0502020204030204" pitchFamily="34" charset="0"/>
                <a:ea typeface="Aptos" panose="020B0004020202020204" pitchFamily="34" charset="0"/>
                <a:cs typeface="Times New Roman" panose="02020603050405020304" pitchFamily="18" charset="0"/>
              </a:rPr>
              <a:t>. I think she was not aware that I was attending theatres not just with her but also with others and did a good number of procedures. </a:t>
            </a:r>
          </a:p>
          <a:p>
            <a:pPr marL="0" indent="0">
              <a:lnSpc>
                <a:spcPct val="107000"/>
              </a:lnSpc>
              <a:buNone/>
            </a:pPr>
            <a:r>
              <a:rPr lang="en-GB" sz="2000" b="1" dirty="0">
                <a:effectLst/>
                <a:latin typeface="Calibri" panose="020F0502020204030204" pitchFamily="34" charset="0"/>
                <a:ea typeface="Aptos" panose="020B0004020202020204" pitchFamily="34" charset="0"/>
              </a:rPr>
              <a:t>Can my educational supervisor (after reviewing my surgical logbook and surgical competencies) sign me off for </a:t>
            </a:r>
            <a:r>
              <a:rPr lang="en-GB" sz="2000" b="1" dirty="0" err="1">
                <a:effectLst/>
                <a:latin typeface="Calibri" panose="020F0502020204030204" pitchFamily="34" charset="0"/>
                <a:ea typeface="Aptos" panose="020B0004020202020204" pitchFamily="34" charset="0"/>
              </a:rPr>
              <a:t>Oculoplastics</a:t>
            </a:r>
            <a:r>
              <a:rPr lang="en-GB" sz="2000" b="1" dirty="0">
                <a:effectLst/>
                <a:latin typeface="Calibri" panose="020F0502020204030204" pitchFamily="34" charset="0"/>
                <a:ea typeface="Aptos" panose="020B0004020202020204" pitchFamily="34" charset="0"/>
              </a:rPr>
              <a:t> in the level 3 SIA schedule?</a:t>
            </a:r>
            <a:r>
              <a:rPr lang="en-GB" sz="2000" b="1" dirty="0">
                <a:effectLst/>
              </a:rPr>
              <a:t> </a:t>
            </a:r>
            <a:endParaRPr lang="en-GB" sz="2000" b="1" dirty="0">
              <a:effectLst/>
              <a:latin typeface="Calibri" panose="020F0502020204030204" pitchFamily="34" charset="0"/>
              <a:ea typeface="Aptos" panose="020B0004020202020204" pitchFamily="34" charset="0"/>
              <a:cs typeface="Times New Roman" panose="02020603050405020304" pitchFamily="18" charset="0"/>
            </a:endParaRPr>
          </a:p>
          <a:p>
            <a:pPr marL="0" indent="0">
              <a:lnSpc>
                <a:spcPct val="107000"/>
              </a:lnSpc>
              <a:buNone/>
            </a:pPr>
            <a:r>
              <a:rPr lang="en-GB" sz="2000" i="1" dirty="0">
                <a:latin typeface="Calibri" panose="020F0502020204030204" pitchFamily="34" charset="0"/>
                <a:ea typeface="Aptos" panose="020B0004020202020204" pitchFamily="34" charset="0"/>
                <a:cs typeface="Times New Roman" panose="02020603050405020304" pitchFamily="18" charset="0"/>
              </a:rPr>
              <a:t>ANSWER</a:t>
            </a:r>
          </a:p>
          <a:p>
            <a:pPr marL="0" indent="0">
              <a:lnSpc>
                <a:spcPct val="107000"/>
              </a:lnSpc>
              <a:buNone/>
            </a:pPr>
            <a:r>
              <a:rPr lang="en-GB" sz="2000" i="1" dirty="0">
                <a:effectLst/>
                <a:latin typeface="Calibri" panose="020F0502020204030204" pitchFamily="34" charset="0"/>
                <a:ea typeface="Aptos" panose="020B0004020202020204" pitchFamily="34" charset="0"/>
                <a:cs typeface="Times New Roman" panose="02020603050405020304" pitchFamily="18" charset="0"/>
              </a:rPr>
              <a:t>If your ES is satisfied that you do not need any further training in </a:t>
            </a:r>
            <a:r>
              <a:rPr lang="en-GB" sz="2000" i="1" dirty="0" err="1">
                <a:effectLst/>
                <a:latin typeface="Calibri" panose="020F0502020204030204" pitchFamily="34" charset="0"/>
                <a:ea typeface="Aptos" panose="020B0004020202020204" pitchFamily="34" charset="0"/>
                <a:cs typeface="Times New Roman" panose="02020603050405020304" pitchFamily="18" charset="0"/>
              </a:rPr>
              <a:t>oculoplastics</a:t>
            </a:r>
            <a:r>
              <a:rPr lang="en-GB" sz="2000" i="1" dirty="0">
                <a:effectLst/>
                <a:latin typeface="Calibri" panose="020F0502020204030204" pitchFamily="34" charset="0"/>
                <a:ea typeface="Aptos" panose="020B0004020202020204" pitchFamily="34" charset="0"/>
                <a:cs typeface="Times New Roman" panose="02020603050405020304" pitchFamily="18" charset="0"/>
              </a:rPr>
              <a:t> before your CCT, he/she can sign this off. It would be best for the ES to have a conversation with the CS and then do an assessment of the evidence. </a:t>
            </a:r>
          </a:p>
          <a:p>
            <a:pPr marL="0" indent="0">
              <a:lnSpc>
                <a:spcPct val="107000"/>
              </a:lnSpc>
              <a:buNone/>
            </a:pPr>
            <a:r>
              <a:rPr lang="en-GB" sz="2000" i="1" dirty="0">
                <a:effectLst/>
                <a:latin typeface="Calibri" panose="020F0502020204030204" pitchFamily="34" charset="0"/>
                <a:ea typeface="Aptos" panose="020B0004020202020204" pitchFamily="34" charset="0"/>
                <a:cs typeface="Times New Roman" panose="02020603050405020304" pitchFamily="18" charset="0"/>
              </a:rPr>
              <a:t>You can collate all of that in a document and present it to the ES to sign off. This can then be used as evidence in ARCP to demonstrate that you have completed Level 3.</a:t>
            </a:r>
            <a:endParaRPr lang="en-GB" sz="2000" i="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None/>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None/>
            </a:pPr>
            <a:endParaRPr lang="en-US" b="1" dirty="0"/>
          </a:p>
        </p:txBody>
      </p:sp>
    </p:spTree>
    <p:extLst>
      <p:ext uri="{BB962C8B-B14F-4D97-AF65-F5344CB8AC3E}">
        <p14:creationId xmlns:p14="http://schemas.microsoft.com/office/powerpoint/2010/main" val="316534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0D9E-1F5A-0279-BA1A-0FAA5BE2D5CE}"/>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BB4EDBC8-C044-9213-DCF7-6DF4277CD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183" y="0"/>
            <a:ext cx="922981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D5B141B2-D07D-6C60-E4C2-C559DEDBAD04}"/>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Questions and Scenarios - 2</a:t>
            </a:r>
          </a:p>
        </p:txBody>
      </p:sp>
      <p:sp>
        <p:nvSpPr>
          <p:cNvPr id="14341" name="Rectangle 5">
            <a:extLst>
              <a:ext uri="{FF2B5EF4-FFF2-40B4-BE49-F238E27FC236}">
                <a16:creationId xmlns:a16="http://schemas.microsoft.com/office/drawing/2014/main" id="{7A943CB4-89A4-743A-2186-145F9A4444FF}"/>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ED37FB03-BE4B-1673-920E-3578A0AC4785}"/>
              </a:ext>
            </a:extLst>
          </p:cNvPr>
          <p:cNvSpPr>
            <a:spLocks noGrp="1"/>
          </p:cNvSpPr>
          <p:nvPr>
            <p:ph idx="1"/>
          </p:nvPr>
        </p:nvSpPr>
        <p:spPr>
          <a:xfrm>
            <a:off x="1880839" y="1483112"/>
            <a:ext cx="8396868" cy="5121922"/>
          </a:xfrm>
        </p:spPr>
        <p:txBody>
          <a:bodyPr>
            <a:normAutofit/>
          </a:bodyPr>
          <a:lstStyle/>
          <a:p>
            <a:pPr marL="0" indent="0">
              <a:lnSpc>
                <a:spcPct val="107000"/>
              </a:lnSpc>
              <a:buNone/>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None/>
            </a:pPr>
            <a:endParaRPr lang="en-US" b="1" dirty="0"/>
          </a:p>
        </p:txBody>
      </p:sp>
      <p:sp>
        <p:nvSpPr>
          <p:cNvPr id="2" name="Content Placeholder 2">
            <a:extLst>
              <a:ext uri="{FF2B5EF4-FFF2-40B4-BE49-F238E27FC236}">
                <a16:creationId xmlns:a16="http://schemas.microsoft.com/office/drawing/2014/main" id="{D0F444AC-B500-1561-F84C-E0F681D5FE5C}"/>
              </a:ext>
            </a:extLst>
          </p:cNvPr>
          <p:cNvSpPr txBox="1">
            <a:spLocks/>
          </p:cNvSpPr>
          <p:nvPr/>
        </p:nvSpPr>
        <p:spPr>
          <a:xfrm>
            <a:off x="1615736" y="1291726"/>
            <a:ext cx="8678698" cy="5313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b="1" dirty="0">
                <a:effectLst/>
                <a:latin typeface="Calibri" panose="020F0502020204030204" pitchFamily="34" charset="0"/>
                <a:ea typeface="Aptos" panose="020B0004020202020204" pitchFamily="34" charset="0"/>
                <a:cs typeface="Times New Roman" panose="02020603050405020304" pitchFamily="18" charset="0"/>
              </a:rPr>
              <a:t>I am an ST6 trainee in xxx. I have been planning to remain on the old curriculum.  I am currently on maternity leave and am due back to work April 2024 (after accrued annual leave). </a:t>
            </a:r>
          </a:p>
          <a:p>
            <a:pPr marL="0" indent="0">
              <a:lnSpc>
                <a:spcPct val="107000"/>
              </a:lnSpc>
              <a:spcAft>
                <a:spcPts val="800"/>
              </a:spcAft>
              <a:buNone/>
            </a:pPr>
            <a:r>
              <a:rPr lang="en-GB" sz="1800" dirty="0">
                <a:effectLst/>
                <a:latin typeface="Calibri" panose="020F0502020204030204" pitchFamily="34" charset="0"/>
                <a:ea typeface="Aptos" panose="020B0004020202020204" pitchFamily="34" charset="0"/>
                <a:cs typeface="Times New Roman" panose="02020603050405020304" pitchFamily="18" charset="0"/>
              </a:rPr>
              <a:t>From 19th April to August 2024, I intend to return at 60% LTFT.  This is to facilitate returning to work after a year off, allow the baby to settle into nursery, keep the rhythm for this academic school year for my older girls, and to juggle work and home life as I have been placed into a DGH that is 1hr30 minimum commute each way….Prior to my maternity leave, I was 80% LTFT.  I intend to return to 100% or 80% training from August 2024……have made this intention clear to my TPD and deanery.  I have been advised by my TPD that, </a:t>
            </a:r>
            <a:r>
              <a:rPr lang="en-GB" sz="1800" b="1" dirty="0">
                <a:effectLst/>
                <a:latin typeface="Calibri" panose="020F0502020204030204" pitchFamily="34" charset="0"/>
                <a:ea typeface="Aptos" panose="020B0004020202020204" pitchFamily="34" charset="0"/>
                <a:cs typeface="Times New Roman" panose="02020603050405020304" pitchFamily="18" charset="0"/>
              </a:rPr>
              <a:t>as I have reduced to 60% LTFT, my CCT date is calculated as November 2026, </a:t>
            </a:r>
            <a:r>
              <a:rPr lang="en-GB" sz="1800" dirty="0">
                <a:effectLst/>
                <a:latin typeface="Calibri" panose="020F0502020204030204" pitchFamily="34" charset="0"/>
                <a:ea typeface="Aptos" panose="020B0004020202020204" pitchFamily="34" charset="0"/>
                <a:cs typeface="Times New Roman" panose="02020603050405020304" pitchFamily="18" charset="0"/>
              </a:rPr>
              <a:t>which is beyond the date for the old curriculum (August 2026). However, </a:t>
            </a:r>
            <a:r>
              <a:rPr lang="en-GB" sz="1800" b="1" dirty="0">
                <a:effectLst/>
                <a:latin typeface="Calibri" panose="020F0502020204030204" pitchFamily="34" charset="0"/>
                <a:ea typeface="Aptos" panose="020B0004020202020204" pitchFamily="34" charset="0"/>
                <a:cs typeface="Times New Roman" panose="02020603050405020304" pitchFamily="18" charset="0"/>
              </a:rPr>
              <a:t>if I am 100% from August 2024, my CCT date is November 2025. If I am 80% from August 2024, my CCT date is March 2026. My TPD is therefore happy for me to continue on the old curriculum but requires approval from the College to allow this. </a:t>
            </a:r>
            <a:endParaRPr lang="en-US" b="1" dirty="0"/>
          </a:p>
        </p:txBody>
      </p:sp>
    </p:spTree>
    <p:extLst>
      <p:ext uri="{BB962C8B-B14F-4D97-AF65-F5344CB8AC3E}">
        <p14:creationId xmlns:p14="http://schemas.microsoft.com/office/powerpoint/2010/main" val="344877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E8E6A-23FF-C81B-FD70-CCBD99D0375A}"/>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08D07D8B-FBFB-DCA0-D9C4-26DAFD0935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25AD1530-C1E0-21CC-7410-CE5AAC12B296}"/>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Questions and Scenarios - 2</a:t>
            </a:r>
          </a:p>
        </p:txBody>
      </p:sp>
      <p:sp>
        <p:nvSpPr>
          <p:cNvPr id="14341" name="Rectangle 5">
            <a:extLst>
              <a:ext uri="{FF2B5EF4-FFF2-40B4-BE49-F238E27FC236}">
                <a16:creationId xmlns:a16="http://schemas.microsoft.com/office/drawing/2014/main" id="{83DA55DC-DEF0-2159-B89B-99BAF5FF5A61}"/>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9A28477E-F4A7-93A3-69D7-8B0658BEA77D}"/>
              </a:ext>
            </a:extLst>
          </p:cNvPr>
          <p:cNvSpPr>
            <a:spLocks noGrp="1"/>
          </p:cNvSpPr>
          <p:nvPr>
            <p:ph idx="1"/>
          </p:nvPr>
        </p:nvSpPr>
        <p:spPr>
          <a:xfrm>
            <a:off x="1796263" y="2285999"/>
            <a:ext cx="8396868" cy="3970369"/>
          </a:xfrm>
        </p:spPr>
        <p:txBody>
          <a:bodyPr>
            <a:normAutofit/>
          </a:bodyPr>
          <a:lstStyle/>
          <a:p>
            <a:pPr marL="0" indent="0">
              <a:lnSpc>
                <a:spcPct val="107000"/>
              </a:lnSpc>
              <a:buNone/>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None/>
            </a:pPr>
            <a:endParaRPr lang="en-US" b="1" dirty="0"/>
          </a:p>
        </p:txBody>
      </p:sp>
      <p:sp>
        <p:nvSpPr>
          <p:cNvPr id="2" name="Content Placeholder 2">
            <a:extLst>
              <a:ext uri="{FF2B5EF4-FFF2-40B4-BE49-F238E27FC236}">
                <a16:creationId xmlns:a16="http://schemas.microsoft.com/office/drawing/2014/main" id="{B9A63672-7179-0F5B-4143-518B04DBD8AF}"/>
              </a:ext>
            </a:extLst>
          </p:cNvPr>
          <p:cNvSpPr txBox="1">
            <a:spLocks/>
          </p:cNvSpPr>
          <p:nvPr/>
        </p:nvSpPr>
        <p:spPr>
          <a:xfrm>
            <a:off x="1897566" y="2003597"/>
            <a:ext cx="8396868" cy="3035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endParaRPr lang="en-US" b="1" dirty="0"/>
          </a:p>
        </p:txBody>
      </p:sp>
      <p:sp>
        <p:nvSpPr>
          <p:cNvPr id="4" name="Content Placeholder 2">
            <a:extLst>
              <a:ext uri="{FF2B5EF4-FFF2-40B4-BE49-F238E27FC236}">
                <a16:creationId xmlns:a16="http://schemas.microsoft.com/office/drawing/2014/main" id="{A3EF03B3-F829-C311-98CE-D6317C028109}"/>
              </a:ext>
            </a:extLst>
          </p:cNvPr>
          <p:cNvSpPr txBox="1">
            <a:spLocks/>
          </p:cNvSpPr>
          <p:nvPr/>
        </p:nvSpPr>
        <p:spPr>
          <a:xfrm>
            <a:off x="1597981" y="1839432"/>
            <a:ext cx="8696453" cy="4574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r>
              <a:rPr lang="en-GB" sz="2000" i="1" dirty="0">
                <a:latin typeface="Calibri" panose="020F0502020204030204" pitchFamily="34" charset="0"/>
                <a:ea typeface="Aptos" panose="020B0004020202020204" pitchFamily="34" charset="0"/>
                <a:cs typeface="Times New Roman" panose="02020603050405020304" pitchFamily="18" charset="0"/>
              </a:rPr>
              <a:t>ANSWER</a:t>
            </a:r>
          </a:p>
          <a:p>
            <a:pPr marL="0" indent="0">
              <a:lnSpc>
                <a:spcPct val="107000"/>
              </a:lnSpc>
              <a:buNone/>
            </a:pPr>
            <a:r>
              <a:rPr lang="en-GB" sz="2000" i="1" dirty="0">
                <a:effectLst/>
                <a:latin typeface="Calibri" panose="020F0502020204030204" pitchFamily="34" charset="0"/>
                <a:ea typeface="Aptos" panose="020B0004020202020204" pitchFamily="34" charset="0"/>
                <a:cs typeface="Times New Roman" panose="02020603050405020304" pitchFamily="18" charset="0"/>
              </a:rPr>
              <a:t>If your CCT date is beyond August 2026, you CANNOT continue on the old curriculum. </a:t>
            </a:r>
          </a:p>
          <a:p>
            <a:pPr marL="0" indent="0">
              <a:lnSpc>
                <a:spcPct val="107000"/>
              </a:lnSpc>
              <a:buNone/>
            </a:pPr>
            <a:r>
              <a:rPr lang="en-GB" sz="2000" i="1" dirty="0">
                <a:effectLst/>
                <a:latin typeface="Calibri" panose="020F0502020204030204" pitchFamily="34" charset="0"/>
                <a:ea typeface="Aptos" panose="020B0004020202020204" pitchFamily="34" charset="0"/>
                <a:cs typeface="Times New Roman" panose="02020603050405020304" pitchFamily="18" charset="0"/>
              </a:rPr>
              <a:t>In other words, if you come back 80pc from August 2024 with CCT date of March 2026, it is fine to continue with old curriculum.</a:t>
            </a:r>
          </a:p>
          <a:p>
            <a:pPr marL="0" indent="0">
              <a:lnSpc>
                <a:spcPct val="107000"/>
              </a:lnSpc>
              <a:buNone/>
            </a:pPr>
            <a:r>
              <a:rPr lang="en-GB" sz="2000" i="1" dirty="0">
                <a:effectLst/>
                <a:latin typeface="Calibri" panose="020F0502020204030204" pitchFamily="34" charset="0"/>
                <a:ea typeface="Aptos" panose="020B0004020202020204" pitchFamily="34" charset="0"/>
                <a:cs typeface="Times New Roman" panose="02020603050405020304" pitchFamily="18" charset="0"/>
              </a:rPr>
              <a:t>However, if your training needs to be extended beyond August 2026 for any reason, you will need to switch to the New curriculum at that stage.</a:t>
            </a:r>
            <a:endParaRPr lang="en-GB" sz="2000" i="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Font typeface="Arial" panose="020B0604020202020204" pitchFamily="34" charset="0"/>
              <a:buNone/>
            </a:pPr>
            <a:endParaRPr lang="en-GB" sz="2400" b="1" i="1"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Font typeface="Arial" panose="020B0604020202020204" pitchFamily="34" charset="0"/>
              <a:buNone/>
            </a:pPr>
            <a:endParaRPr lang="en-US" b="1" dirty="0"/>
          </a:p>
        </p:txBody>
      </p:sp>
    </p:spTree>
    <p:extLst>
      <p:ext uri="{BB962C8B-B14F-4D97-AF65-F5344CB8AC3E}">
        <p14:creationId xmlns:p14="http://schemas.microsoft.com/office/powerpoint/2010/main" val="4172742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AE4B7-3CD1-0452-82DA-BCA460F4118F}"/>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59855B83-0F4C-2175-C530-B01E08C439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27979BD9-598F-1E03-CC25-7291E757C69A}"/>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Questions and Scenarios - 3</a:t>
            </a:r>
          </a:p>
        </p:txBody>
      </p:sp>
      <p:sp>
        <p:nvSpPr>
          <p:cNvPr id="14341" name="Rectangle 5">
            <a:extLst>
              <a:ext uri="{FF2B5EF4-FFF2-40B4-BE49-F238E27FC236}">
                <a16:creationId xmlns:a16="http://schemas.microsoft.com/office/drawing/2014/main" id="{AAA1F9B4-7831-1775-CC8A-91735E34EA56}"/>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07FF4740-730E-5700-65CE-B0623F7BF1DE}"/>
              </a:ext>
            </a:extLst>
          </p:cNvPr>
          <p:cNvSpPr>
            <a:spLocks noGrp="1"/>
          </p:cNvSpPr>
          <p:nvPr>
            <p:ph idx="1"/>
          </p:nvPr>
        </p:nvSpPr>
        <p:spPr>
          <a:xfrm>
            <a:off x="1796263" y="2285999"/>
            <a:ext cx="8396868" cy="3970369"/>
          </a:xfrm>
        </p:spPr>
        <p:txBody>
          <a:bodyPr>
            <a:normAutofit/>
          </a:bodyPr>
          <a:lstStyle/>
          <a:p>
            <a:pPr marL="0" indent="0">
              <a:lnSpc>
                <a:spcPct val="107000"/>
              </a:lnSpc>
              <a:buNone/>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None/>
            </a:pPr>
            <a:endParaRPr lang="en-US" b="1" dirty="0"/>
          </a:p>
        </p:txBody>
      </p:sp>
      <p:sp>
        <p:nvSpPr>
          <p:cNvPr id="2" name="Content Placeholder 2">
            <a:extLst>
              <a:ext uri="{FF2B5EF4-FFF2-40B4-BE49-F238E27FC236}">
                <a16:creationId xmlns:a16="http://schemas.microsoft.com/office/drawing/2014/main" id="{AE91BF9D-C7E3-55CC-D76A-B588E6D5F311}"/>
              </a:ext>
            </a:extLst>
          </p:cNvPr>
          <p:cNvSpPr txBox="1">
            <a:spLocks/>
          </p:cNvSpPr>
          <p:nvPr/>
        </p:nvSpPr>
        <p:spPr>
          <a:xfrm>
            <a:off x="1897566" y="2003597"/>
            <a:ext cx="8396868" cy="3035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endParaRPr lang="en-US" b="1" dirty="0"/>
          </a:p>
        </p:txBody>
      </p:sp>
      <p:sp>
        <p:nvSpPr>
          <p:cNvPr id="4" name="Content Placeholder 2">
            <a:extLst>
              <a:ext uri="{FF2B5EF4-FFF2-40B4-BE49-F238E27FC236}">
                <a16:creationId xmlns:a16="http://schemas.microsoft.com/office/drawing/2014/main" id="{1141A022-E7E2-ABD3-45EA-F80475E157D9}"/>
              </a:ext>
            </a:extLst>
          </p:cNvPr>
          <p:cNvSpPr txBox="1">
            <a:spLocks/>
          </p:cNvSpPr>
          <p:nvPr/>
        </p:nvSpPr>
        <p:spPr>
          <a:xfrm>
            <a:off x="1524000" y="1509822"/>
            <a:ext cx="8669131" cy="457421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2000" b="1" dirty="0">
                <a:latin typeface="Calibri" panose="020F0502020204030204" pitchFamily="34" charset="0"/>
                <a:ea typeface="Aptos" panose="020B0004020202020204" pitchFamily="34" charset="0"/>
                <a:cs typeface="Times New Roman" panose="02020603050405020304" pitchFamily="18" charset="0"/>
              </a:rPr>
              <a:t>C</a:t>
            </a:r>
            <a:r>
              <a:rPr lang="en-GB" sz="2000" b="1" dirty="0">
                <a:effectLst/>
                <a:latin typeface="Calibri" panose="020F0502020204030204" pitchFamily="34" charset="0"/>
                <a:ea typeface="Aptos" panose="020B0004020202020204" pitchFamily="34" charset="0"/>
                <a:cs typeface="Times New Roman" panose="02020603050405020304" pitchFamily="18" charset="0"/>
              </a:rPr>
              <a:t>an you tell me exactly where the transition checklists are for Level 2 for the 11 SIAs (apart from Cataract)? I will be ST3 in August but want to start Level 3.</a:t>
            </a:r>
            <a:endParaRPr lang="en-GB" sz="2000" b="1"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2000" b="1" dirty="0">
                <a:effectLst/>
                <a:latin typeface="Calibri" panose="020F0502020204030204" pitchFamily="34" charset="0"/>
                <a:ea typeface="Aptos" panose="020B0004020202020204" pitchFamily="34" charset="0"/>
                <a:cs typeface="Times New Roman" panose="02020603050405020304" pitchFamily="18" charset="0"/>
              </a:rPr>
              <a:t>In that page, the document 'Level 2 - All domains' only has transition checklists for the generic domains. Cataract Surgery SIA CTC Level 2 is within the 'Cataract Surgery Special Interest Area Level 1-4' so I will complete the Level 2 CTC.</a:t>
            </a:r>
          </a:p>
          <a:p>
            <a:pPr marL="0" indent="0">
              <a:lnSpc>
                <a:spcPct val="107000"/>
              </a:lnSpc>
              <a:spcAft>
                <a:spcPts val="800"/>
              </a:spcAft>
              <a:buNone/>
            </a:pPr>
            <a:r>
              <a:rPr lang="en-GB" sz="2200" i="1" dirty="0">
                <a:effectLst/>
                <a:latin typeface="Aptos" panose="020B0004020202020204" pitchFamily="34" charset="0"/>
                <a:ea typeface="Aptos" panose="020B0004020202020204" pitchFamily="34" charset="0"/>
                <a:cs typeface="Times New Roman" panose="02020603050405020304" pitchFamily="18" charset="0"/>
              </a:rPr>
              <a:t>ANSWER</a:t>
            </a:r>
          </a:p>
          <a:p>
            <a:pPr marL="0" indent="0">
              <a:lnSpc>
                <a:spcPct val="107000"/>
              </a:lnSpc>
              <a:spcAft>
                <a:spcPts val="800"/>
              </a:spcAft>
              <a:buNone/>
            </a:pPr>
            <a:r>
              <a:rPr lang="en-GB" sz="2200" i="1" dirty="0">
                <a:effectLst/>
                <a:latin typeface="Calibri" panose="020F0502020204030204" pitchFamily="34" charset="0"/>
                <a:ea typeface="Aptos" panose="020B0004020202020204" pitchFamily="34" charset="0"/>
                <a:cs typeface="Times New Roman" panose="02020603050405020304" pitchFamily="18" charset="0"/>
              </a:rPr>
              <a:t>The short answer is that there are no separate SIAs at Level 2 in the Patient Management domain. All you need to complete is the Level 2 CTC which is here - </a:t>
            </a:r>
            <a:r>
              <a:rPr lang="en-GB" sz="2200" i="1" u="sng"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4"/>
              </a:rPr>
              <a:t>Level 2 – all domains</a:t>
            </a:r>
            <a:r>
              <a:rPr lang="en-GB" sz="2200" i="1" dirty="0">
                <a:effectLst/>
                <a:latin typeface="Calibri" panose="020F0502020204030204" pitchFamily="34" charset="0"/>
                <a:ea typeface="Aptos" panose="020B0004020202020204" pitchFamily="34" charset="0"/>
                <a:cs typeface="Times New Roman" panose="02020603050405020304" pitchFamily="18" charset="0"/>
              </a:rPr>
              <a:t>. Level 2 was only included in the Cataract Surgery SIA for completeness but essentially it is the same as in the main Level 2 CTC. </a:t>
            </a:r>
            <a:endParaRPr lang="en-GB" sz="2200" i="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2200" i="1" dirty="0">
                <a:effectLst/>
                <a:latin typeface="Calibri" panose="020F0502020204030204" pitchFamily="34" charset="0"/>
                <a:ea typeface="Aptos" panose="020B0004020202020204" pitchFamily="34" charset="0"/>
              </a:rPr>
              <a:t>All 12 SIAs are subsumed into the Patient Management domain at this level. The Patient Management domain is not divided into SIAs at this level. </a:t>
            </a:r>
          </a:p>
          <a:p>
            <a:pPr marL="0" indent="0">
              <a:lnSpc>
                <a:spcPct val="107000"/>
              </a:lnSpc>
              <a:buFont typeface="Arial" panose="020B0604020202020204" pitchFamily="34" charset="0"/>
              <a:buNone/>
            </a:pPr>
            <a:endParaRPr lang="en-GB" sz="2400" b="1" i="1"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Font typeface="Arial" panose="020B0604020202020204" pitchFamily="34" charset="0"/>
              <a:buNone/>
            </a:pPr>
            <a:endParaRPr lang="en-US" b="1" dirty="0"/>
          </a:p>
        </p:txBody>
      </p:sp>
    </p:spTree>
    <p:extLst>
      <p:ext uri="{BB962C8B-B14F-4D97-AF65-F5344CB8AC3E}">
        <p14:creationId xmlns:p14="http://schemas.microsoft.com/office/powerpoint/2010/main" val="153547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386F-7DA2-3F8D-EEE9-CB59E1AF4FF7}"/>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CFE7FA3D-F9F0-3DB3-DC83-5C1B974EF6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AA9C6C5C-9E6E-CC53-98EF-A29866183D56}"/>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Questions and Scenarios- 5</a:t>
            </a:r>
          </a:p>
        </p:txBody>
      </p:sp>
      <p:sp>
        <p:nvSpPr>
          <p:cNvPr id="14341" name="Rectangle 5">
            <a:extLst>
              <a:ext uri="{FF2B5EF4-FFF2-40B4-BE49-F238E27FC236}">
                <a16:creationId xmlns:a16="http://schemas.microsoft.com/office/drawing/2014/main" id="{2C524D1B-8065-65EE-C90A-F09EB56C9A0A}"/>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FCFFA23A-E146-CF07-4406-B5DA6B6A641D}"/>
              </a:ext>
            </a:extLst>
          </p:cNvPr>
          <p:cNvSpPr>
            <a:spLocks noGrp="1"/>
          </p:cNvSpPr>
          <p:nvPr>
            <p:ph idx="1"/>
          </p:nvPr>
        </p:nvSpPr>
        <p:spPr>
          <a:xfrm>
            <a:off x="1796263" y="2285999"/>
            <a:ext cx="8396868" cy="3970369"/>
          </a:xfrm>
        </p:spPr>
        <p:txBody>
          <a:bodyPr>
            <a:normAutofit/>
          </a:bodyPr>
          <a:lstStyle/>
          <a:p>
            <a:pPr marL="0" indent="0">
              <a:lnSpc>
                <a:spcPct val="107000"/>
              </a:lnSpc>
              <a:buNone/>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None/>
            </a:pPr>
            <a:endParaRPr lang="en-US" b="1" dirty="0"/>
          </a:p>
        </p:txBody>
      </p:sp>
      <p:sp>
        <p:nvSpPr>
          <p:cNvPr id="2" name="Content Placeholder 2">
            <a:extLst>
              <a:ext uri="{FF2B5EF4-FFF2-40B4-BE49-F238E27FC236}">
                <a16:creationId xmlns:a16="http://schemas.microsoft.com/office/drawing/2014/main" id="{BB03B52B-30CC-1106-786A-73DE0F7342B0}"/>
              </a:ext>
            </a:extLst>
          </p:cNvPr>
          <p:cNvSpPr txBox="1">
            <a:spLocks/>
          </p:cNvSpPr>
          <p:nvPr/>
        </p:nvSpPr>
        <p:spPr>
          <a:xfrm>
            <a:off x="1897566" y="2003597"/>
            <a:ext cx="8396868" cy="3035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endParaRPr lang="en-US" b="1" dirty="0"/>
          </a:p>
        </p:txBody>
      </p:sp>
      <p:sp>
        <p:nvSpPr>
          <p:cNvPr id="4" name="Content Placeholder 2">
            <a:extLst>
              <a:ext uri="{FF2B5EF4-FFF2-40B4-BE49-F238E27FC236}">
                <a16:creationId xmlns:a16="http://schemas.microsoft.com/office/drawing/2014/main" id="{F22A2AAE-A24C-E764-C72A-CFEB2A531678}"/>
              </a:ext>
            </a:extLst>
          </p:cNvPr>
          <p:cNvSpPr txBox="1">
            <a:spLocks/>
          </p:cNvSpPr>
          <p:nvPr/>
        </p:nvSpPr>
        <p:spPr>
          <a:xfrm>
            <a:off x="1524000" y="1509822"/>
            <a:ext cx="8669131" cy="45742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effectLst/>
                <a:latin typeface="Calibri" panose="020F0502020204030204" pitchFamily="34" charset="0"/>
                <a:ea typeface="Aptos" panose="020B0004020202020204" pitchFamily="34" charset="0"/>
              </a:rPr>
              <a:t>I have had a ST3 new 2023 entry enquire if it is still possible to accelerate training.</a:t>
            </a:r>
          </a:p>
          <a:p>
            <a:pPr marL="0" indent="0">
              <a:buNone/>
            </a:pPr>
            <a:r>
              <a:rPr lang="en-GB" sz="1800" b="1" dirty="0">
                <a:effectLst/>
                <a:latin typeface="Calibri" panose="020F0502020204030204" pitchFamily="34" charset="0"/>
                <a:ea typeface="Aptos" panose="020B0004020202020204" pitchFamily="34" charset="0"/>
              </a:rPr>
              <a:t>I think the Training Committee need to agree whether acceleration of any kind still makes sense.  The first year after the implementation of the new curriculum will be tricky enough as it is; my understanding has always been that offering acceleration is a choice that Colleges take independently.  Is the new curriculum not going to introduce a degree of flexibility already?   </a:t>
            </a:r>
            <a:r>
              <a:rPr lang="en-GB" sz="1800" dirty="0">
                <a:effectLst/>
                <a:latin typeface="Calibri" panose="020F0502020204030204" pitchFamily="34" charset="0"/>
                <a:ea typeface="Aptos" panose="020B0004020202020204" pitchFamily="34" charset="0"/>
              </a:rPr>
              <a:t>   </a:t>
            </a:r>
          </a:p>
          <a:p>
            <a:pPr marL="0" indent="0">
              <a:lnSpc>
                <a:spcPct val="107000"/>
              </a:lnSpc>
              <a:spcAft>
                <a:spcPts val="800"/>
              </a:spcAft>
              <a:buNone/>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ANSWER</a:t>
            </a:r>
            <a:br>
              <a:rPr lang="en-GB" sz="1800" i="1" dirty="0">
                <a:effectLst/>
                <a:latin typeface="Calibri" panose="020F0502020204030204" pitchFamily="34" charset="0"/>
                <a:ea typeface="Times New Roman" panose="02020603050405020304" pitchFamily="18" charset="0"/>
                <a:cs typeface="Times New Roman" panose="02020603050405020304" pitchFamily="18" charset="0"/>
              </a:rPr>
            </a:b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Agree. This trainee will be moving to the new curriculum and the flexibility is inbuilt into C2024. At the ARCP 2024, there would be a simple decision to make - how many SIAs has this trainee completed for Level 3? He/she should ensure that the evidence for this is clearly presented as he/she would only have been in training for one year and would have a maximum of 2-3 SIAs signed off on the CSRs. Based on that, the trainee can progress faster if appropriate. </a:t>
            </a:r>
          </a:p>
          <a:p>
            <a:pPr marL="0" indent="0">
              <a:lnSpc>
                <a:spcPct val="107000"/>
              </a:lnSpc>
              <a:spcAft>
                <a:spcPts val="800"/>
              </a:spcAft>
              <a:buNone/>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It really will not matter if you designate him/her ST4 or 5 - in fact, the latter will restrict the time that he/she will have and put additional pressure on the trainee.</a:t>
            </a:r>
            <a:endParaRPr lang="en-GB" sz="1800" i="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i="1"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i="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Font typeface="Arial" panose="020B0604020202020204" pitchFamily="34" charset="0"/>
              <a:buNone/>
            </a:pPr>
            <a:endParaRPr lang="en-GB" sz="1800" b="1" i="1"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Font typeface="Arial" panose="020B0604020202020204" pitchFamily="34" charset="0"/>
              <a:buNone/>
            </a:pPr>
            <a:endParaRPr lang="en-US" sz="1800" b="1" dirty="0"/>
          </a:p>
        </p:txBody>
      </p:sp>
    </p:spTree>
    <p:extLst>
      <p:ext uri="{BB962C8B-B14F-4D97-AF65-F5344CB8AC3E}">
        <p14:creationId xmlns:p14="http://schemas.microsoft.com/office/powerpoint/2010/main" val="125835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4339" name="Rectangle 3"/>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Who?</a:t>
            </a:r>
          </a:p>
        </p:txBody>
      </p:sp>
      <p:sp>
        <p:nvSpPr>
          <p:cNvPr id="14340" name="Rectangle 4"/>
          <p:cNvSpPr>
            <a:spLocks noGrp="1" noChangeArrowheads="1"/>
          </p:cNvSpPr>
          <p:nvPr>
            <p:ph idx="1"/>
          </p:nvPr>
        </p:nvSpPr>
        <p:spPr>
          <a:xfrm>
            <a:off x="2326167" y="1230142"/>
            <a:ext cx="7772400" cy="4936742"/>
          </a:xfrm>
        </p:spPr>
        <p:txBody>
          <a:bodyPr>
            <a:noAutofit/>
          </a:bodyPr>
          <a:lstStyle/>
          <a:p>
            <a:pPr marL="457200" lvl="1" indent="0">
              <a:buNone/>
            </a:pPr>
            <a:r>
              <a:rPr lang="en-US" sz="2000" dirty="0">
                <a:solidFill>
                  <a:srgbClr val="47B3BC"/>
                </a:solidFill>
                <a:latin typeface="Lucida Grande"/>
                <a:cs typeface="Arial" panose="020B0604020202020204" pitchFamily="34" charset="0"/>
                <a:sym typeface="Helvetica" charset="0"/>
              </a:rPr>
              <a:t> </a:t>
            </a:r>
          </a:p>
          <a:p>
            <a:pPr marL="457200" lvl="1" indent="0">
              <a:buNone/>
            </a:pPr>
            <a:endParaRPr lang="en-US" sz="2000" dirty="0">
              <a:solidFill>
                <a:srgbClr val="47B3BC"/>
              </a:solidFill>
              <a:latin typeface="Lucida Grande"/>
              <a:cs typeface="Arial" panose="020B0604020202020204" pitchFamily="34" charset="0"/>
              <a:sym typeface="Helvetica" charset="0"/>
            </a:endParaRPr>
          </a:p>
        </p:txBody>
      </p:sp>
      <p:sp>
        <p:nvSpPr>
          <p:cNvPr id="14341" name="Rectangle 5"/>
          <p:cNvSpPr>
            <a:spLocks/>
          </p:cNvSpPr>
          <p:nvPr/>
        </p:nvSpPr>
        <p:spPr bwMode="auto">
          <a:xfrm>
            <a:off x="1998869" y="2488908"/>
            <a:ext cx="8023672"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graphicFrame>
        <p:nvGraphicFramePr>
          <p:cNvPr id="2" name="Table 2">
            <a:extLst>
              <a:ext uri="{FF2B5EF4-FFF2-40B4-BE49-F238E27FC236}">
                <a16:creationId xmlns:a16="http://schemas.microsoft.com/office/drawing/2014/main" id="{A720EDEA-6C46-8142-916E-109AF88B3C8D}"/>
              </a:ext>
            </a:extLst>
          </p:cNvPr>
          <p:cNvGraphicFramePr>
            <a:graphicFrameLocks noGrp="1"/>
          </p:cNvGraphicFramePr>
          <p:nvPr>
            <p:extLst>
              <p:ext uri="{D42A27DB-BD31-4B8C-83A1-F6EECF244321}">
                <p14:modId xmlns:p14="http://schemas.microsoft.com/office/powerpoint/2010/main" val="3744277972"/>
              </p:ext>
            </p:extLst>
          </p:nvPr>
        </p:nvGraphicFramePr>
        <p:xfrm>
          <a:off x="1640367" y="1435506"/>
          <a:ext cx="8911266" cy="4848221"/>
        </p:xfrm>
        <a:graphic>
          <a:graphicData uri="http://schemas.openxmlformats.org/drawingml/2006/table">
            <a:tbl>
              <a:tblPr firstRow="1" bandRow="1">
                <a:tableStyleId>{5C22544A-7EE6-4342-B048-85BDC9FD1C3A}</a:tableStyleId>
              </a:tblPr>
              <a:tblGrid>
                <a:gridCol w="2068379">
                  <a:extLst>
                    <a:ext uri="{9D8B030D-6E8A-4147-A177-3AD203B41FA5}">
                      <a16:colId xmlns:a16="http://schemas.microsoft.com/office/drawing/2014/main" val="1597001031"/>
                    </a:ext>
                  </a:extLst>
                </a:gridCol>
                <a:gridCol w="2387255">
                  <a:extLst>
                    <a:ext uri="{9D8B030D-6E8A-4147-A177-3AD203B41FA5}">
                      <a16:colId xmlns:a16="http://schemas.microsoft.com/office/drawing/2014/main" val="1031637971"/>
                    </a:ext>
                  </a:extLst>
                </a:gridCol>
                <a:gridCol w="2064365">
                  <a:extLst>
                    <a:ext uri="{9D8B030D-6E8A-4147-A177-3AD203B41FA5}">
                      <a16:colId xmlns:a16="http://schemas.microsoft.com/office/drawing/2014/main" val="347806443"/>
                    </a:ext>
                  </a:extLst>
                </a:gridCol>
                <a:gridCol w="2391267">
                  <a:extLst>
                    <a:ext uri="{9D8B030D-6E8A-4147-A177-3AD203B41FA5}">
                      <a16:colId xmlns:a16="http://schemas.microsoft.com/office/drawing/2014/main" val="74733187"/>
                    </a:ext>
                  </a:extLst>
                </a:gridCol>
              </a:tblGrid>
              <a:tr h="1011422">
                <a:tc>
                  <a:txBody>
                    <a:bodyPr/>
                    <a:lstStyle/>
                    <a:p>
                      <a:pPr algn="ctr"/>
                      <a:r>
                        <a:rPr lang="en-US" dirty="0"/>
                        <a:t>Current ST Year </a:t>
                      </a:r>
                    </a:p>
                    <a:p>
                      <a:pPr algn="ctr"/>
                      <a:r>
                        <a:rPr lang="en-US" dirty="0"/>
                        <a:t>(August 2023)</a:t>
                      </a:r>
                    </a:p>
                  </a:txBody>
                  <a:tcPr/>
                </a:tc>
                <a:tc>
                  <a:txBody>
                    <a:bodyPr/>
                    <a:lstStyle/>
                    <a:p>
                      <a:pPr algn="ctr"/>
                      <a:r>
                        <a:rPr lang="en-US" dirty="0"/>
                        <a:t>ST Year in </a:t>
                      </a:r>
                    </a:p>
                    <a:p>
                      <a:pPr algn="ctr"/>
                      <a:r>
                        <a:rPr lang="en-US" dirty="0"/>
                        <a:t>August 2024</a:t>
                      </a:r>
                    </a:p>
                  </a:txBody>
                  <a:tcPr/>
                </a:tc>
                <a:tc>
                  <a:txBody>
                    <a:bodyPr/>
                    <a:lstStyle/>
                    <a:p>
                      <a:pPr algn="ctr"/>
                      <a:r>
                        <a:rPr lang="en-US" dirty="0"/>
                        <a:t>Change to New Curriculum in AUG ‘24</a:t>
                      </a:r>
                    </a:p>
                  </a:txBody>
                  <a:tcPr/>
                </a:tc>
                <a:tc>
                  <a:txBody>
                    <a:bodyPr/>
                    <a:lstStyle/>
                    <a:p>
                      <a:pPr algn="ctr"/>
                      <a:r>
                        <a:rPr lang="en-US" dirty="0"/>
                        <a:t>MINIMUM Level of Training in </a:t>
                      </a:r>
                    </a:p>
                    <a:p>
                      <a:pPr algn="ctr"/>
                      <a:r>
                        <a:rPr lang="en-US" dirty="0"/>
                        <a:t>August 2024</a:t>
                      </a:r>
                    </a:p>
                  </a:txBody>
                  <a:tcPr/>
                </a:tc>
                <a:extLst>
                  <a:ext uri="{0D108BD9-81ED-4DB2-BD59-A6C34878D82A}">
                    <a16:rowId xmlns:a16="http://schemas.microsoft.com/office/drawing/2014/main" val="1108340249"/>
                  </a:ext>
                </a:extLst>
              </a:tr>
              <a:tr h="602899">
                <a:tc>
                  <a:txBody>
                    <a:bodyPr/>
                    <a:lstStyle/>
                    <a:p>
                      <a:pPr algn="ctr"/>
                      <a:r>
                        <a:rPr lang="en-US" dirty="0"/>
                        <a:t>ST 1</a:t>
                      </a:r>
                    </a:p>
                  </a:txBody>
                  <a:tcPr/>
                </a:tc>
                <a:tc>
                  <a:txBody>
                    <a:bodyPr/>
                    <a:lstStyle/>
                    <a:p>
                      <a:pPr algn="ctr"/>
                      <a:r>
                        <a:rPr lang="en-US" dirty="0"/>
                        <a:t>ST 2 </a:t>
                      </a:r>
                    </a:p>
                  </a:txBody>
                  <a:tcPr/>
                </a:tc>
                <a:tc>
                  <a:txBody>
                    <a:bodyPr/>
                    <a:lstStyle/>
                    <a:p>
                      <a:pPr algn="ctr"/>
                      <a:r>
                        <a:rPr lang="en-US" dirty="0"/>
                        <a:t>YES</a:t>
                      </a:r>
                    </a:p>
                  </a:txBody>
                  <a:tcPr/>
                </a:tc>
                <a:tc>
                  <a:txBody>
                    <a:bodyPr/>
                    <a:lstStyle/>
                    <a:p>
                      <a:pPr algn="ctr"/>
                      <a:r>
                        <a:rPr lang="en-US" dirty="0"/>
                        <a:t>Level 1- max 1 year left</a:t>
                      </a:r>
                    </a:p>
                  </a:txBody>
                  <a:tcPr/>
                </a:tc>
                <a:extLst>
                  <a:ext uri="{0D108BD9-81ED-4DB2-BD59-A6C34878D82A}">
                    <a16:rowId xmlns:a16="http://schemas.microsoft.com/office/drawing/2014/main" val="3381305003"/>
                  </a:ext>
                </a:extLst>
              </a:tr>
              <a:tr h="585983">
                <a:tc>
                  <a:txBody>
                    <a:bodyPr/>
                    <a:lstStyle/>
                    <a:p>
                      <a:pPr algn="ctr"/>
                      <a:r>
                        <a:rPr lang="en-US" dirty="0"/>
                        <a:t>ST 2</a:t>
                      </a:r>
                    </a:p>
                  </a:txBody>
                  <a:tcPr/>
                </a:tc>
                <a:tc>
                  <a:txBody>
                    <a:bodyPr/>
                    <a:lstStyle/>
                    <a:p>
                      <a:pPr algn="ctr"/>
                      <a:r>
                        <a:rPr lang="en-US" dirty="0"/>
                        <a:t>ST 3</a:t>
                      </a:r>
                    </a:p>
                  </a:txBody>
                  <a:tcPr/>
                </a:tc>
                <a:tc>
                  <a:txBody>
                    <a:bodyPr/>
                    <a:lstStyle/>
                    <a:p>
                      <a:pPr algn="ctr"/>
                      <a:r>
                        <a:rPr lang="en-US" dirty="0"/>
                        <a:t>YES</a:t>
                      </a:r>
                    </a:p>
                  </a:txBody>
                  <a:tcPr/>
                </a:tc>
                <a:tc>
                  <a:txBody>
                    <a:bodyPr/>
                    <a:lstStyle/>
                    <a:p>
                      <a:pPr algn="ctr"/>
                      <a:r>
                        <a:rPr lang="en-US" dirty="0"/>
                        <a:t>Start of Level 2</a:t>
                      </a:r>
                    </a:p>
                  </a:txBody>
                  <a:tcPr/>
                </a:tc>
                <a:extLst>
                  <a:ext uri="{0D108BD9-81ED-4DB2-BD59-A6C34878D82A}">
                    <a16:rowId xmlns:a16="http://schemas.microsoft.com/office/drawing/2014/main" val="1165541777"/>
                  </a:ext>
                </a:extLst>
              </a:tr>
              <a:tr h="585983">
                <a:tc>
                  <a:txBody>
                    <a:bodyPr/>
                    <a:lstStyle/>
                    <a:p>
                      <a:pPr algn="ctr"/>
                      <a:r>
                        <a:rPr lang="en-US" dirty="0"/>
                        <a:t>ST 3</a:t>
                      </a:r>
                    </a:p>
                  </a:txBody>
                  <a:tcPr/>
                </a:tc>
                <a:tc>
                  <a:txBody>
                    <a:bodyPr/>
                    <a:lstStyle/>
                    <a:p>
                      <a:pPr algn="ctr"/>
                      <a:r>
                        <a:rPr lang="en-US" dirty="0"/>
                        <a:t>ST 4 </a:t>
                      </a:r>
                    </a:p>
                  </a:txBody>
                  <a:tcPr/>
                </a:tc>
                <a:tc>
                  <a:txBody>
                    <a:bodyPr/>
                    <a:lstStyle/>
                    <a:p>
                      <a:pPr algn="ctr"/>
                      <a:r>
                        <a:rPr lang="en-US" dirty="0"/>
                        <a:t>YES</a:t>
                      </a:r>
                    </a:p>
                  </a:txBody>
                  <a:tcPr/>
                </a:tc>
                <a:tc>
                  <a:txBody>
                    <a:bodyPr/>
                    <a:lstStyle/>
                    <a:p>
                      <a:pPr algn="ctr"/>
                      <a:r>
                        <a:rPr lang="en-US" dirty="0"/>
                        <a:t>Start of Level 3</a:t>
                      </a:r>
                    </a:p>
                  </a:txBody>
                  <a:tcPr/>
                </a:tc>
                <a:extLst>
                  <a:ext uri="{0D108BD9-81ED-4DB2-BD59-A6C34878D82A}">
                    <a16:rowId xmlns:a16="http://schemas.microsoft.com/office/drawing/2014/main" val="1696905445"/>
                  </a:ext>
                </a:extLst>
              </a:tr>
              <a:tr h="585983">
                <a:tc>
                  <a:txBody>
                    <a:bodyPr/>
                    <a:lstStyle/>
                    <a:p>
                      <a:pPr algn="ctr"/>
                      <a:r>
                        <a:rPr lang="en-US" dirty="0"/>
                        <a:t>ST 4</a:t>
                      </a:r>
                    </a:p>
                  </a:txBody>
                  <a:tcPr/>
                </a:tc>
                <a:tc>
                  <a:txBody>
                    <a:bodyPr/>
                    <a:lstStyle/>
                    <a:p>
                      <a:pPr algn="ctr"/>
                      <a:r>
                        <a:rPr lang="en-US" dirty="0"/>
                        <a:t>ST 5</a:t>
                      </a:r>
                    </a:p>
                  </a:txBody>
                  <a:tcPr/>
                </a:tc>
                <a:tc>
                  <a:txBody>
                    <a:bodyPr/>
                    <a:lstStyle/>
                    <a:p>
                      <a:pPr algn="ctr"/>
                      <a:r>
                        <a:rPr lang="en-US" dirty="0"/>
                        <a:t>YES</a:t>
                      </a:r>
                    </a:p>
                  </a:txBody>
                  <a:tcPr/>
                </a:tc>
                <a:tc>
                  <a:txBody>
                    <a:bodyPr/>
                    <a:lstStyle/>
                    <a:p>
                      <a:pPr algn="ctr"/>
                      <a:r>
                        <a:rPr lang="en-US" dirty="0"/>
                        <a:t>Level 3 - max 1.5 </a:t>
                      </a:r>
                      <a:r>
                        <a:rPr lang="en-US" dirty="0" err="1"/>
                        <a:t>yrs</a:t>
                      </a:r>
                      <a:r>
                        <a:rPr lang="en-US" dirty="0"/>
                        <a:t> left</a:t>
                      </a:r>
                    </a:p>
                  </a:txBody>
                  <a:tcPr/>
                </a:tc>
                <a:extLst>
                  <a:ext uri="{0D108BD9-81ED-4DB2-BD59-A6C34878D82A}">
                    <a16:rowId xmlns:a16="http://schemas.microsoft.com/office/drawing/2014/main" val="1279956712"/>
                  </a:ext>
                </a:extLst>
              </a:tr>
              <a:tr h="590720">
                <a:tc>
                  <a:txBody>
                    <a:bodyPr/>
                    <a:lstStyle/>
                    <a:p>
                      <a:pPr algn="ctr"/>
                      <a:r>
                        <a:rPr lang="en-US" dirty="0"/>
                        <a:t>ST 5</a:t>
                      </a:r>
                    </a:p>
                  </a:txBody>
                  <a:tcPr/>
                </a:tc>
                <a:tc>
                  <a:txBody>
                    <a:bodyPr/>
                    <a:lstStyle/>
                    <a:p>
                      <a:pPr algn="ctr"/>
                      <a:r>
                        <a:rPr lang="en-US" dirty="0"/>
                        <a:t>ST 6</a:t>
                      </a:r>
                    </a:p>
                  </a:txBody>
                  <a:tcPr/>
                </a:tc>
                <a:tc>
                  <a:txBody>
                    <a:bodyPr/>
                    <a:lstStyle/>
                    <a:p>
                      <a:pPr algn="ctr"/>
                      <a:r>
                        <a:rPr lang="en-US" dirty="0"/>
                        <a:t>OPTIONAL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Level 3 - max 6 </a:t>
                      </a:r>
                      <a:r>
                        <a:rPr lang="en-US" dirty="0" err="1"/>
                        <a:t>mths</a:t>
                      </a:r>
                      <a:r>
                        <a:rPr lang="en-US" dirty="0"/>
                        <a:t> left</a:t>
                      </a:r>
                    </a:p>
                    <a:p>
                      <a:pPr algn="ctr"/>
                      <a:endParaRPr lang="en-US" dirty="0"/>
                    </a:p>
                  </a:txBody>
                  <a:tcPr/>
                </a:tc>
                <a:extLst>
                  <a:ext uri="{0D108BD9-81ED-4DB2-BD59-A6C34878D82A}">
                    <a16:rowId xmlns:a16="http://schemas.microsoft.com/office/drawing/2014/main" val="1531509044"/>
                  </a:ext>
                </a:extLst>
              </a:tr>
              <a:tr h="507454">
                <a:tc>
                  <a:txBody>
                    <a:bodyPr/>
                    <a:lstStyle/>
                    <a:p>
                      <a:pPr algn="ctr"/>
                      <a:r>
                        <a:rPr lang="en-US" dirty="0"/>
                        <a:t>ST 6</a:t>
                      </a:r>
                    </a:p>
                  </a:txBody>
                  <a:tcPr/>
                </a:tc>
                <a:tc>
                  <a:txBody>
                    <a:bodyPr/>
                    <a:lstStyle/>
                    <a:p>
                      <a:pPr algn="ctr"/>
                      <a:r>
                        <a:rPr lang="en-US" dirty="0"/>
                        <a:t>ST 7</a:t>
                      </a:r>
                    </a:p>
                  </a:txBody>
                  <a:tcPr/>
                </a:tc>
                <a:tc>
                  <a:txBody>
                    <a:bodyPr/>
                    <a:lstStyle/>
                    <a:p>
                      <a:pPr algn="ctr"/>
                      <a:r>
                        <a:rPr lang="en-US" dirty="0"/>
                        <a:t>NO</a:t>
                      </a:r>
                    </a:p>
                  </a:txBody>
                  <a:tcPr/>
                </a:tc>
                <a:tc>
                  <a:txBody>
                    <a:bodyPr/>
                    <a:lstStyle/>
                    <a:p>
                      <a:pPr algn="ctr"/>
                      <a:r>
                        <a:rPr lang="en-US" dirty="0"/>
                        <a:t>-</a:t>
                      </a:r>
                    </a:p>
                  </a:txBody>
                  <a:tcPr/>
                </a:tc>
                <a:extLst>
                  <a:ext uri="{0D108BD9-81ED-4DB2-BD59-A6C34878D82A}">
                    <a16:rowId xmlns:a16="http://schemas.microsoft.com/office/drawing/2014/main" val="1994950575"/>
                  </a:ext>
                </a:extLst>
              </a:tr>
            </a:tbl>
          </a:graphicData>
        </a:graphic>
      </p:graphicFrame>
      <p:sp>
        <p:nvSpPr>
          <p:cNvPr id="3" name="Donut 2">
            <a:extLst>
              <a:ext uri="{FF2B5EF4-FFF2-40B4-BE49-F238E27FC236}">
                <a16:creationId xmlns:a16="http://schemas.microsoft.com/office/drawing/2014/main" id="{B7F6420F-B6A7-3D49-93C6-CF14DBD5C738}"/>
              </a:ext>
            </a:extLst>
          </p:cNvPr>
          <p:cNvSpPr/>
          <p:nvPr/>
        </p:nvSpPr>
        <p:spPr>
          <a:xfrm>
            <a:off x="2209800" y="2242859"/>
            <a:ext cx="861876" cy="2545492"/>
          </a:xfrm>
          <a:prstGeom prst="donut">
            <a:avLst>
              <a:gd name="adj" fmla="val 34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3">
            <a:extLst>
              <a:ext uri="{FF2B5EF4-FFF2-40B4-BE49-F238E27FC236}">
                <a16:creationId xmlns:a16="http://schemas.microsoft.com/office/drawing/2014/main" id="{7B82F415-61BD-D949-AABF-E1D8EFEFFA9C}"/>
              </a:ext>
            </a:extLst>
          </p:cNvPr>
          <p:cNvSpPr/>
          <p:nvPr/>
        </p:nvSpPr>
        <p:spPr>
          <a:xfrm>
            <a:off x="2410691" y="5130914"/>
            <a:ext cx="804690" cy="163188"/>
          </a:xfrm>
          <a:custGeom>
            <a:avLst/>
            <a:gdLst>
              <a:gd name="connsiteX0" fmla="*/ 152400 w 804690"/>
              <a:gd name="connsiteY0" fmla="*/ 250141 h 251807"/>
              <a:gd name="connsiteX1" fmla="*/ 748145 w 804690"/>
              <a:gd name="connsiteY1" fmla="*/ 760 h 251807"/>
              <a:gd name="connsiteX2" fmla="*/ 0 w 804690"/>
              <a:gd name="connsiteY2" fmla="*/ 167014 h 251807"/>
              <a:gd name="connsiteX3" fmla="*/ 0 w 804690"/>
              <a:gd name="connsiteY3" fmla="*/ 167014 h 251807"/>
              <a:gd name="connsiteX4" fmla="*/ 803564 w 804690"/>
              <a:gd name="connsiteY4" fmla="*/ 111596 h 251807"/>
              <a:gd name="connsiteX5" fmla="*/ 152400 w 804690"/>
              <a:gd name="connsiteY5" fmla="*/ 250141 h 2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690" h="251807">
                <a:moveTo>
                  <a:pt x="152400" y="250141"/>
                </a:moveTo>
                <a:cubicBezTo>
                  <a:pt x="143164" y="231668"/>
                  <a:pt x="773545" y="14614"/>
                  <a:pt x="748145" y="760"/>
                </a:cubicBezTo>
                <a:cubicBezTo>
                  <a:pt x="722745" y="-13094"/>
                  <a:pt x="0" y="167014"/>
                  <a:pt x="0" y="167014"/>
                </a:cubicBezTo>
                <a:lnTo>
                  <a:pt x="0" y="167014"/>
                </a:lnTo>
                <a:cubicBezTo>
                  <a:pt x="133927" y="157778"/>
                  <a:pt x="771237" y="95432"/>
                  <a:pt x="803564" y="111596"/>
                </a:cubicBezTo>
                <a:cubicBezTo>
                  <a:pt x="835891" y="127760"/>
                  <a:pt x="161636" y="268614"/>
                  <a:pt x="152400" y="25014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222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0371F-F65B-9ED5-7B88-85DCA865ACEE}"/>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2BC93B3E-6B23-EDC5-42BF-482D0DE262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59B109ED-62CC-EFB8-B58B-DF93E381FE74}"/>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Resources</a:t>
            </a:r>
          </a:p>
        </p:txBody>
      </p:sp>
      <p:sp>
        <p:nvSpPr>
          <p:cNvPr id="14341" name="Rectangle 5">
            <a:extLst>
              <a:ext uri="{FF2B5EF4-FFF2-40B4-BE49-F238E27FC236}">
                <a16:creationId xmlns:a16="http://schemas.microsoft.com/office/drawing/2014/main" id="{344C399F-E050-B539-9B2F-E5EAEFF44EDF}"/>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1299B822-ACE3-114A-F8BB-42401FD03534}"/>
              </a:ext>
            </a:extLst>
          </p:cNvPr>
          <p:cNvSpPr>
            <a:spLocks noGrp="1"/>
          </p:cNvSpPr>
          <p:nvPr>
            <p:ph idx="1"/>
          </p:nvPr>
        </p:nvSpPr>
        <p:spPr>
          <a:xfrm>
            <a:off x="1796263" y="2285999"/>
            <a:ext cx="8396868" cy="3970369"/>
          </a:xfrm>
        </p:spPr>
        <p:txBody>
          <a:bodyPr>
            <a:normAutofit/>
          </a:bodyPr>
          <a:lstStyle/>
          <a:p>
            <a:pPr marL="0" indent="0">
              <a:lnSpc>
                <a:spcPct val="107000"/>
              </a:lnSpc>
              <a:buNone/>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None/>
            </a:pPr>
            <a:endParaRPr lang="en-US" b="1" dirty="0"/>
          </a:p>
        </p:txBody>
      </p:sp>
      <p:sp>
        <p:nvSpPr>
          <p:cNvPr id="2" name="Content Placeholder 2">
            <a:extLst>
              <a:ext uri="{FF2B5EF4-FFF2-40B4-BE49-F238E27FC236}">
                <a16:creationId xmlns:a16="http://schemas.microsoft.com/office/drawing/2014/main" id="{47BB36DD-F076-022F-9F56-C9BD384F6D47}"/>
              </a:ext>
            </a:extLst>
          </p:cNvPr>
          <p:cNvSpPr txBox="1">
            <a:spLocks/>
          </p:cNvSpPr>
          <p:nvPr/>
        </p:nvSpPr>
        <p:spPr>
          <a:xfrm>
            <a:off x="1897566" y="2003597"/>
            <a:ext cx="8396868" cy="3035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endParaRPr lang="en-US" b="1" dirty="0"/>
          </a:p>
        </p:txBody>
      </p:sp>
      <p:sp>
        <p:nvSpPr>
          <p:cNvPr id="4" name="Content Placeholder 2">
            <a:extLst>
              <a:ext uri="{FF2B5EF4-FFF2-40B4-BE49-F238E27FC236}">
                <a16:creationId xmlns:a16="http://schemas.microsoft.com/office/drawing/2014/main" id="{BFC631DF-61B6-AAFA-03DD-A1AD31EDFC83}"/>
              </a:ext>
            </a:extLst>
          </p:cNvPr>
          <p:cNvSpPr txBox="1">
            <a:spLocks/>
          </p:cNvSpPr>
          <p:nvPr/>
        </p:nvSpPr>
        <p:spPr>
          <a:xfrm>
            <a:off x="1524000" y="1509822"/>
            <a:ext cx="8669131" cy="4574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GB" sz="2400" b="1" dirty="0">
                <a:latin typeface="Aptos" panose="020B0004020202020204" pitchFamily="34" charset="0"/>
                <a:ea typeface="Aptos" panose="020B0004020202020204" pitchFamily="34" charset="0"/>
                <a:cs typeface="Times New Roman" panose="02020603050405020304" pitchFamily="18" charset="0"/>
                <a:hlinkClick r:id="rId4"/>
              </a:rPr>
              <a:t>ARCP 2024 Implementation Note</a:t>
            </a:r>
            <a:endParaRPr lang="en-GB" sz="2400" b="1" dirty="0">
              <a:latin typeface="Aptos" panose="020B0004020202020204" pitchFamily="34" charset="0"/>
              <a:ea typeface="Aptos" panose="020B0004020202020204" pitchFamily="34" charset="0"/>
              <a:cs typeface="Times New Roman" panose="02020603050405020304" pitchFamily="18" charset="0"/>
            </a:endParaRPr>
          </a:p>
          <a:p>
            <a:pPr lvl="1">
              <a:lnSpc>
                <a:spcPct val="107000"/>
              </a:lnSpc>
              <a:buFont typeface="Wingdings" panose="05000000000000000000" pitchFamily="2" charset="2"/>
              <a:buChar char="Ø"/>
            </a:pPr>
            <a:r>
              <a:rPr lang="en-GB" sz="1800" b="1" dirty="0">
                <a:latin typeface="Aptos" panose="020B0004020202020204" pitchFamily="34" charset="0"/>
                <a:ea typeface="Aptos" panose="020B0004020202020204" pitchFamily="34" charset="0"/>
                <a:cs typeface="Times New Roman" panose="02020603050405020304" pitchFamily="18" charset="0"/>
              </a:rPr>
              <a:t>Instructions to Trainees, Administrators and Panels will be circulated</a:t>
            </a:r>
          </a:p>
          <a:p>
            <a:pPr>
              <a:lnSpc>
                <a:spcPct val="107000"/>
              </a:lnSpc>
            </a:pPr>
            <a:r>
              <a:rPr lang="en-GB" sz="2400" b="1" dirty="0">
                <a:latin typeface="Aptos" panose="020B0004020202020204" pitchFamily="34" charset="0"/>
                <a:ea typeface="Aptos" panose="020B0004020202020204" pitchFamily="34" charset="0"/>
                <a:cs typeface="Times New Roman" panose="02020603050405020304" pitchFamily="18" charset="0"/>
                <a:hlinkClick r:id="rId5" action="ppaction://hlinkfile"/>
              </a:rPr>
              <a:t>Intended Level Form</a:t>
            </a:r>
            <a:endParaRPr lang="en-GB" sz="2400" b="1"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2400" b="1" dirty="0">
                <a:latin typeface="Aptos" panose="020B0004020202020204" pitchFamily="34" charset="0"/>
                <a:ea typeface="Aptos" panose="020B0004020202020204" pitchFamily="34" charset="0"/>
                <a:cs typeface="Times New Roman" panose="02020603050405020304" pitchFamily="18" charset="0"/>
                <a:hlinkClick r:id="rId6"/>
              </a:rPr>
              <a:t>Simple Guide to Transition</a:t>
            </a:r>
            <a:endParaRPr lang="en-GB" sz="2400" b="1"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2400" b="1" dirty="0">
                <a:latin typeface="Aptos" panose="020B0004020202020204" pitchFamily="34" charset="0"/>
                <a:ea typeface="Aptos" panose="020B0004020202020204" pitchFamily="34" charset="0"/>
                <a:cs typeface="Times New Roman" panose="02020603050405020304" pitchFamily="18" charset="0"/>
                <a:hlinkClick r:id="rId7"/>
              </a:rPr>
              <a:t>All the Curriculum Transition Checklists</a:t>
            </a:r>
            <a:endParaRPr lang="en-GB" sz="2400" b="1"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Font typeface="Arial" panose="020B0604020202020204" pitchFamily="34" charset="0"/>
              <a:buNone/>
            </a:pPr>
            <a:endParaRPr lang="en-US" b="1" dirty="0"/>
          </a:p>
        </p:txBody>
      </p:sp>
    </p:spTree>
    <p:extLst>
      <p:ext uri="{BB962C8B-B14F-4D97-AF65-F5344CB8AC3E}">
        <p14:creationId xmlns:p14="http://schemas.microsoft.com/office/powerpoint/2010/main" val="400256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428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2209800" y="252966"/>
            <a:ext cx="7772400" cy="876300"/>
          </a:xfrm>
        </p:spPr>
        <p:txBody>
          <a:bodyPr>
            <a:normAutofit/>
          </a:bodyPr>
          <a:lstStyle/>
          <a:p>
            <a:r>
              <a:rPr lang="en-US" sz="3200" dirty="0">
                <a:solidFill>
                  <a:schemeClr val="bg1"/>
                </a:solidFill>
              </a:rPr>
              <a:t>OOP/ LTFT/Academic trainees</a:t>
            </a:r>
            <a:endParaRPr lang="en-US" altLang="en-US" sz="3200" dirty="0">
              <a:solidFill>
                <a:schemeClr val="bg1"/>
              </a:solidFill>
              <a:latin typeface="Lucida Grande"/>
              <a:cs typeface="Arial" panose="020B0604020202020204" pitchFamily="34" charset="0"/>
              <a:sym typeface="Helvetica Neue" charset="0"/>
            </a:endParaRPr>
          </a:p>
        </p:txBody>
      </p:sp>
      <p:sp>
        <p:nvSpPr>
          <p:cNvPr id="14341" name="Rectangle 5"/>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4" name="Content Placeholder 3">
            <a:extLst>
              <a:ext uri="{FF2B5EF4-FFF2-40B4-BE49-F238E27FC236}">
                <a16:creationId xmlns:a16="http://schemas.microsoft.com/office/drawing/2014/main" id="{EB91A270-BD60-3883-DFED-5EDA191B3376}"/>
              </a:ext>
            </a:extLst>
          </p:cNvPr>
          <p:cNvSpPr>
            <a:spLocks noGrp="1"/>
          </p:cNvSpPr>
          <p:nvPr>
            <p:ph idx="1"/>
          </p:nvPr>
        </p:nvSpPr>
        <p:spPr/>
        <p:txBody>
          <a:bodyPr/>
          <a:lstStyle/>
          <a:p>
            <a:endParaRPr lang="en-US" dirty="0"/>
          </a:p>
        </p:txBody>
      </p:sp>
      <p:graphicFrame>
        <p:nvGraphicFramePr>
          <p:cNvPr id="5" name="Table 2">
            <a:extLst>
              <a:ext uri="{FF2B5EF4-FFF2-40B4-BE49-F238E27FC236}">
                <a16:creationId xmlns:a16="http://schemas.microsoft.com/office/drawing/2014/main" id="{42DB7FC6-8651-8AF3-32E2-14A68821A7F2}"/>
              </a:ext>
            </a:extLst>
          </p:cNvPr>
          <p:cNvGraphicFramePr>
            <a:graphicFrameLocks noGrp="1"/>
          </p:cNvGraphicFramePr>
          <p:nvPr>
            <p:extLst>
              <p:ext uri="{D42A27DB-BD31-4B8C-83A1-F6EECF244321}">
                <p14:modId xmlns:p14="http://schemas.microsoft.com/office/powerpoint/2010/main" val="3814341259"/>
              </p:ext>
            </p:extLst>
          </p:nvPr>
        </p:nvGraphicFramePr>
        <p:xfrm>
          <a:off x="1523999" y="1726305"/>
          <a:ext cx="9226859" cy="3401900"/>
        </p:xfrm>
        <a:graphic>
          <a:graphicData uri="http://schemas.openxmlformats.org/drawingml/2006/table">
            <a:tbl>
              <a:tblPr firstRow="1" bandRow="1">
                <a:tableStyleId>{5C22544A-7EE6-4342-B048-85BDC9FD1C3A}</a:tableStyleId>
              </a:tblPr>
              <a:tblGrid>
                <a:gridCol w="4617909">
                  <a:extLst>
                    <a:ext uri="{9D8B030D-6E8A-4147-A177-3AD203B41FA5}">
                      <a16:colId xmlns:a16="http://schemas.microsoft.com/office/drawing/2014/main" val="1597001031"/>
                    </a:ext>
                  </a:extLst>
                </a:gridCol>
                <a:gridCol w="4608950">
                  <a:extLst>
                    <a:ext uri="{9D8B030D-6E8A-4147-A177-3AD203B41FA5}">
                      <a16:colId xmlns:a16="http://schemas.microsoft.com/office/drawing/2014/main" val="347806443"/>
                    </a:ext>
                  </a:extLst>
                </a:gridCol>
              </a:tblGrid>
              <a:tr h="803831">
                <a:tc>
                  <a:txBody>
                    <a:bodyPr/>
                    <a:lstStyle/>
                    <a:p>
                      <a:pPr algn="ctr"/>
                      <a:r>
                        <a:rPr lang="en-US" sz="2400" dirty="0"/>
                        <a:t>CCT Date</a:t>
                      </a:r>
                    </a:p>
                  </a:txBody>
                  <a:tcPr/>
                </a:tc>
                <a:tc>
                  <a:txBody>
                    <a:bodyPr/>
                    <a:lstStyle/>
                    <a:p>
                      <a:pPr algn="ctr"/>
                      <a:r>
                        <a:rPr lang="en-US" sz="2400" dirty="0"/>
                        <a:t>Curriculum in AUG ‘24</a:t>
                      </a:r>
                    </a:p>
                  </a:txBody>
                  <a:tcPr/>
                </a:tc>
                <a:extLst>
                  <a:ext uri="{0D108BD9-81ED-4DB2-BD59-A6C34878D82A}">
                    <a16:rowId xmlns:a16="http://schemas.microsoft.com/office/drawing/2014/main" val="1108340249"/>
                  </a:ext>
                </a:extLst>
              </a:tr>
              <a:tr h="866023">
                <a:tc>
                  <a:txBody>
                    <a:bodyPr/>
                    <a:lstStyle/>
                    <a:p>
                      <a:pPr algn="ctr"/>
                      <a:r>
                        <a:rPr lang="en-US" sz="2000" dirty="0"/>
                        <a:t>Before 6 August 2025</a:t>
                      </a:r>
                    </a:p>
                  </a:txBody>
                  <a:tcPr/>
                </a:tc>
                <a:tc>
                  <a:txBody>
                    <a:bodyPr/>
                    <a:lstStyle/>
                    <a:p>
                      <a:pPr algn="ctr"/>
                      <a:r>
                        <a:rPr lang="en-US" sz="2000" dirty="0"/>
                        <a:t>Stay in OLD curriculum</a:t>
                      </a:r>
                    </a:p>
                  </a:txBody>
                  <a:tcPr/>
                </a:tc>
                <a:extLst>
                  <a:ext uri="{0D108BD9-81ED-4DB2-BD59-A6C34878D82A}">
                    <a16:rowId xmlns:a16="http://schemas.microsoft.com/office/drawing/2014/main" val="3381305003"/>
                  </a:ext>
                </a:extLst>
              </a:tr>
              <a:tr h="866023">
                <a:tc>
                  <a:txBody>
                    <a:bodyPr/>
                    <a:lstStyle/>
                    <a:p>
                      <a:pPr algn="ctr"/>
                      <a:r>
                        <a:rPr lang="en-US" sz="2000" dirty="0"/>
                        <a:t>Between 6 August 2025 and 5 August 2026 </a:t>
                      </a:r>
                    </a:p>
                  </a:txBody>
                  <a:tcPr/>
                </a:tc>
                <a:tc>
                  <a:txBody>
                    <a:bodyPr/>
                    <a:lstStyle/>
                    <a:p>
                      <a:pPr algn="ctr"/>
                      <a:r>
                        <a:rPr lang="en-US" sz="2000" dirty="0"/>
                        <a:t>OPTIONAL - can move to new curriculum</a:t>
                      </a:r>
                    </a:p>
                  </a:txBody>
                  <a:tcPr/>
                </a:tc>
                <a:extLst>
                  <a:ext uri="{0D108BD9-81ED-4DB2-BD59-A6C34878D82A}">
                    <a16:rowId xmlns:a16="http://schemas.microsoft.com/office/drawing/2014/main" val="1165541777"/>
                  </a:ext>
                </a:extLst>
              </a:tr>
              <a:tr h="866023">
                <a:tc>
                  <a:txBody>
                    <a:bodyPr/>
                    <a:lstStyle/>
                    <a:p>
                      <a:pPr algn="ctr"/>
                      <a:r>
                        <a:rPr lang="en-US" sz="2000" dirty="0"/>
                        <a:t>After 5 August 2026</a:t>
                      </a:r>
                    </a:p>
                  </a:txBody>
                  <a:tcPr/>
                </a:tc>
                <a:tc>
                  <a:txBody>
                    <a:bodyPr/>
                    <a:lstStyle/>
                    <a:p>
                      <a:pPr algn="ctr"/>
                      <a:r>
                        <a:rPr lang="en-US" sz="2000" dirty="0"/>
                        <a:t>Have to move to NEW curriculum</a:t>
                      </a:r>
                    </a:p>
                  </a:txBody>
                  <a:tcPr/>
                </a:tc>
                <a:extLst>
                  <a:ext uri="{0D108BD9-81ED-4DB2-BD59-A6C34878D82A}">
                    <a16:rowId xmlns:a16="http://schemas.microsoft.com/office/drawing/2014/main" val="1696905445"/>
                  </a:ext>
                </a:extLst>
              </a:tr>
            </a:tbl>
          </a:graphicData>
        </a:graphic>
      </p:graphicFrame>
    </p:spTree>
    <p:extLst>
      <p:ext uri="{BB962C8B-B14F-4D97-AF65-F5344CB8AC3E}">
        <p14:creationId xmlns:p14="http://schemas.microsoft.com/office/powerpoint/2010/main" val="20419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428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Progress to Level 2 in Aug 2024</a:t>
            </a:r>
          </a:p>
        </p:txBody>
      </p:sp>
      <p:sp>
        <p:nvSpPr>
          <p:cNvPr id="14341" name="Rectangle 5"/>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22150DC1-9683-C9FB-B21D-71AE20235F00}"/>
              </a:ext>
            </a:extLst>
          </p:cNvPr>
          <p:cNvSpPr>
            <a:spLocks noGrp="1"/>
          </p:cNvSpPr>
          <p:nvPr>
            <p:ph idx="1"/>
          </p:nvPr>
        </p:nvSpPr>
        <p:spPr>
          <a:xfrm>
            <a:off x="1524001" y="1627945"/>
            <a:ext cx="9325231" cy="4351338"/>
          </a:xfrm>
        </p:spPr>
        <p:txBody>
          <a:bodyPr>
            <a:normAutofit fontScale="92500"/>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Completed full-time ST2 by August 2024 = Completion of Level 1</a:t>
            </a:r>
          </a:p>
          <a:p>
            <a:pP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Outcome 1 in ARCP 2024 </a:t>
            </a:r>
          </a:p>
          <a:p>
            <a:pPr lvl="1">
              <a:lnSpc>
                <a:spcPct val="107000"/>
              </a:lnSpc>
              <a:spcAft>
                <a:spcPts val="80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if an adverse outcome has been awarded, it should be discussed on an individual basis with the TPD</a:t>
            </a:r>
          </a:p>
          <a:p>
            <a:pPr>
              <a:lnSpc>
                <a:spcPct val="107000"/>
              </a:lnSpc>
              <a:spcAft>
                <a:spcPts val="800"/>
              </a:spcAft>
            </a:pPr>
            <a:r>
              <a:rPr lang="en-GB" b="1" dirty="0">
                <a:latin typeface="Calibri" panose="020F0502020204030204" pitchFamily="34" charset="0"/>
                <a:cs typeface="Times New Roman" panose="02020603050405020304" pitchFamily="18" charset="0"/>
              </a:rPr>
              <a:t>Includes passing </a:t>
            </a:r>
            <a:r>
              <a:rPr lang="en-GB" b="1" dirty="0" err="1">
                <a:latin typeface="Calibri" panose="020F0502020204030204" pitchFamily="34" charset="0"/>
                <a:cs typeface="Times New Roman" panose="02020603050405020304" pitchFamily="18" charset="0"/>
              </a:rPr>
              <a:t>FRCOphth</a:t>
            </a:r>
            <a:r>
              <a:rPr lang="en-GB" b="1" dirty="0">
                <a:latin typeface="Calibri" panose="020F0502020204030204" pitchFamily="34" charset="0"/>
                <a:cs typeface="Times New Roman" panose="02020603050405020304" pitchFamily="18" charset="0"/>
              </a:rPr>
              <a:t> Part 1</a:t>
            </a:r>
          </a:p>
          <a:p>
            <a:pPr>
              <a:lnSpc>
                <a:spcPct val="107000"/>
              </a:lnSpc>
              <a:spcAft>
                <a:spcPts val="800"/>
              </a:spcAft>
            </a:pPr>
            <a:r>
              <a:rPr lang="en-GB" b="1" dirty="0">
                <a:effectLst/>
                <a:latin typeface="Calibri" panose="020F0502020204030204" pitchFamily="34" charset="0"/>
                <a:cs typeface="Times New Roman" panose="02020603050405020304" pitchFamily="18" charset="0"/>
              </a:rPr>
              <a:t>If any trainee</a:t>
            </a:r>
            <a:r>
              <a:rPr lang="en-GB" b="1" dirty="0">
                <a:latin typeface="Calibri" panose="020F0502020204030204" pitchFamily="34" charset="0"/>
                <a:cs typeface="Times New Roman" panose="02020603050405020304" pitchFamily="18" charset="0"/>
              </a:rPr>
              <a:t> wishes to progress to Level 2 before completing ST2, transition checklists for Level 1 (all domains) need to be completed and signed off by ES</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27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428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Progress to Level 3 in Aug 2024</a:t>
            </a:r>
          </a:p>
        </p:txBody>
      </p:sp>
      <p:sp>
        <p:nvSpPr>
          <p:cNvPr id="14341" name="Rectangle 5"/>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22150DC1-9683-C9FB-B21D-71AE20235F00}"/>
              </a:ext>
            </a:extLst>
          </p:cNvPr>
          <p:cNvSpPr>
            <a:spLocks noGrp="1"/>
          </p:cNvSpPr>
          <p:nvPr>
            <p:ph idx="1"/>
          </p:nvPr>
        </p:nvSpPr>
        <p:spPr>
          <a:xfrm>
            <a:off x="1524001" y="1627945"/>
            <a:ext cx="9251091" cy="4351338"/>
          </a:xfrm>
        </p:spPr>
        <p:txBody>
          <a:bodyPr>
            <a:normAutofit fontScale="92500"/>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Completed full-time ST3 by August 2024 = Completion of Level 2</a:t>
            </a:r>
          </a:p>
          <a:p>
            <a:pP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Outcome 1 in ARCP 2024 </a:t>
            </a:r>
          </a:p>
          <a:p>
            <a:pPr lvl="1">
              <a:lnSpc>
                <a:spcPct val="107000"/>
              </a:lnSpc>
              <a:spcAft>
                <a:spcPts val="80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if an adverse outcome has been awarded, it should be discussed on an individual basis with the TPD</a:t>
            </a:r>
          </a:p>
          <a:p>
            <a:pPr>
              <a:lnSpc>
                <a:spcPct val="107000"/>
              </a:lnSpc>
              <a:spcAft>
                <a:spcPts val="800"/>
              </a:spcAft>
            </a:pPr>
            <a:r>
              <a:rPr lang="en-GB" b="1" dirty="0">
                <a:latin typeface="Calibri" panose="020F0502020204030204" pitchFamily="34" charset="0"/>
                <a:cs typeface="Times New Roman" panose="02020603050405020304" pitchFamily="18" charset="0"/>
              </a:rPr>
              <a:t>Includes passing Refraction Certificate</a:t>
            </a:r>
          </a:p>
          <a:p>
            <a:pPr>
              <a:lnSpc>
                <a:spcPct val="107000"/>
              </a:lnSpc>
              <a:spcAft>
                <a:spcPts val="800"/>
              </a:spcAft>
            </a:pPr>
            <a:r>
              <a:rPr lang="en-GB" b="1" dirty="0">
                <a:effectLst/>
                <a:latin typeface="Calibri" panose="020F0502020204030204" pitchFamily="34" charset="0"/>
                <a:cs typeface="Times New Roman" panose="02020603050405020304" pitchFamily="18" charset="0"/>
              </a:rPr>
              <a:t>If any trainee</a:t>
            </a:r>
            <a:r>
              <a:rPr lang="en-GB" b="1" dirty="0">
                <a:latin typeface="Calibri" panose="020F0502020204030204" pitchFamily="34" charset="0"/>
                <a:cs typeface="Times New Roman" panose="02020603050405020304" pitchFamily="18" charset="0"/>
              </a:rPr>
              <a:t> wishes to progress to Level 3 before completing ST3, transition checklists for Level 2 (all domains) need to be completed and signed off by ES</a:t>
            </a:r>
            <a:endParaRPr lang="en-GB" b="1" dirty="0">
              <a:effectLst/>
            </a:endParaRPr>
          </a:p>
          <a:p>
            <a:pPr marL="0" indent="0">
              <a:spcAft>
                <a:spcPts val="800"/>
              </a:spcAft>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69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Completion of Level 3</a:t>
            </a:r>
          </a:p>
        </p:txBody>
      </p:sp>
      <p:sp>
        <p:nvSpPr>
          <p:cNvPr id="14341" name="Rectangle 5"/>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22150DC1-9683-C9FB-B21D-71AE20235F00}"/>
              </a:ext>
            </a:extLst>
          </p:cNvPr>
          <p:cNvSpPr>
            <a:spLocks noGrp="1"/>
          </p:cNvSpPr>
          <p:nvPr>
            <p:ph idx="1"/>
          </p:nvPr>
        </p:nvSpPr>
        <p:spPr>
          <a:xfrm>
            <a:off x="1524000" y="1669508"/>
            <a:ext cx="8498541" cy="4351338"/>
          </a:xfrm>
        </p:spPr>
        <p:txBody>
          <a:bodyPr>
            <a:normAutofit/>
          </a:bodyPr>
          <a:lstStyle/>
          <a:p>
            <a:pPr marL="0" indent="0">
              <a:lnSpc>
                <a:spcPct val="107000"/>
              </a:lnSpc>
              <a:spcAft>
                <a:spcPts val="800"/>
              </a:spcAft>
              <a:buNone/>
            </a:pPr>
            <a:r>
              <a:rPr lang="en-GB" b="1" dirty="0">
                <a:latin typeface="Calibri" panose="020F0502020204030204" pitchFamily="34" charset="0"/>
                <a:ea typeface="Calibri" panose="020F0502020204030204" pitchFamily="34" charset="0"/>
                <a:cs typeface="Times New Roman" panose="02020603050405020304" pitchFamily="18" charset="0"/>
              </a:rPr>
              <a:t>Patient management domain - All TWELVE SIAs need to be completed</a:t>
            </a:r>
          </a:p>
          <a:p>
            <a:pPr marL="0" indent="0">
              <a:spcAft>
                <a:spcPts val="800"/>
              </a:spcAft>
              <a:buNone/>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PLUS </a:t>
            </a:r>
          </a:p>
          <a:p>
            <a:pPr marL="0" indent="0">
              <a:spcAft>
                <a:spcPts val="800"/>
              </a:spcAft>
              <a:buNone/>
            </a:pPr>
            <a:r>
              <a:rPr lang="en-GB" b="1" dirty="0">
                <a:latin typeface="Calibri" panose="020F0502020204030204" pitchFamily="34" charset="0"/>
                <a:ea typeface="Calibri" panose="020F0502020204030204" pitchFamily="34" charset="0"/>
                <a:cs typeface="Times New Roman" panose="02020603050405020304" pitchFamily="18" charset="0"/>
              </a:rPr>
              <a:t>Six Generic Domains (Non-patient management) need to be completed</a:t>
            </a:r>
          </a:p>
          <a:p>
            <a:pPr marL="0" indent="0">
              <a:spcAft>
                <a:spcPts val="800"/>
              </a:spcAft>
              <a:buNone/>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PLUS</a:t>
            </a:r>
          </a:p>
          <a:p>
            <a:pPr marL="0" indent="0">
              <a:spcAft>
                <a:spcPts val="800"/>
              </a:spcAft>
              <a:buNone/>
            </a:pPr>
            <a:r>
              <a:rPr lang="en-GB" b="1" dirty="0">
                <a:latin typeface="Calibri" panose="020F0502020204030204" pitchFamily="34" charset="0"/>
                <a:ea typeface="Calibri" panose="020F0502020204030204" pitchFamily="34" charset="0"/>
                <a:cs typeface="Times New Roman" panose="02020603050405020304" pitchFamily="18" charset="0"/>
              </a:rPr>
              <a:t>Part 2 </a:t>
            </a:r>
            <a:r>
              <a:rPr lang="en-GB" b="1" dirty="0" err="1">
                <a:latin typeface="Calibri" panose="020F0502020204030204" pitchFamily="34" charset="0"/>
                <a:ea typeface="Calibri" panose="020F0502020204030204" pitchFamily="34" charset="0"/>
                <a:cs typeface="Times New Roman" panose="02020603050405020304" pitchFamily="18" charset="0"/>
              </a:rPr>
              <a:t>FRCOphth</a:t>
            </a:r>
            <a:r>
              <a:rPr lang="en-GB" b="1" dirty="0">
                <a:latin typeface="Calibri" panose="020F0502020204030204" pitchFamily="34" charset="0"/>
                <a:ea typeface="Calibri" panose="020F0502020204030204" pitchFamily="34" charset="0"/>
                <a:cs typeface="Times New Roman" panose="02020603050405020304" pitchFamily="18" charset="0"/>
              </a:rPr>
              <a:t> Exam</a:t>
            </a:r>
          </a:p>
          <a:p>
            <a:endParaRPr lang="en-US" dirty="0"/>
          </a:p>
        </p:txBody>
      </p:sp>
    </p:spTree>
    <p:extLst>
      <p:ext uri="{BB962C8B-B14F-4D97-AF65-F5344CB8AC3E}">
        <p14:creationId xmlns:p14="http://schemas.microsoft.com/office/powerpoint/2010/main" val="369808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693" y="0"/>
            <a:ext cx="967665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Progress to Level 4 - 1</a:t>
            </a:r>
          </a:p>
        </p:txBody>
      </p:sp>
      <p:sp>
        <p:nvSpPr>
          <p:cNvPr id="14341" name="Rectangle 5"/>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22150DC1-9683-C9FB-B21D-71AE20235F00}"/>
              </a:ext>
            </a:extLst>
          </p:cNvPr>
          <p:cNvSpPr>
            <a:spLocks noGrp="1"/>
          </p:cNvSpPr>
          <p:nvPr>
            <p:ph idx="1"/>
          </p:nvPr>
        </p:nvSpPr>
        <p:spPr>
          <a:xfrm>
            <a:off x="1686757" y="1669508"/>
            <a:ext cx="8335784" cy="4678026"/>
          </a:xfrm>
        </p:spPr>
        <p:txBody>
          <a:bodyPr>
            <a:normAutofit fontScale="32500" lnSpcReduction="20000"/>
          </a:bodyPr>
          <a:lstStyle/>
          <a:p>
            <a:pPr>
              <a:lnSpc>
                <a:spcPct val="107000"/>
              </a:lnSpc>
              <a:spcAft>
                <a:spcPts val="800"/>
              </a:spcAft>
            </a:pPr>
            <a:r>
              <a:rPr lang="en-GB" sz="7400" b="1" dirty="0">
                <a:latin typeface="Calibri" panose="020F0502020204030204" pitchFamily="34" charset="0"/>
                <a:ea typeface="Calibri" panose="020F0502020204030204" pitchFamily="34" charset="0"/>
                <a:cs typeface="Times New Roman" panose="02020603050405020304" pitchFamily="18" charset="0"/>
              </a:rPr>
              <a:t>9 SIAs (except Cataract, Urgent Eye Care, Community Ophthalmology)</a:t>
            </a:r>
          </a:p>
          <a:p>
            <a:pPr lvl="1">
              <a:lnSpc>
                <a:spcPct val="120000"/>
              </a:lnSpc>
              <a:spcAft>
                <a:spcPts val="800"/>
              </a:spcAft>
              <a:buFont typeface="Wingdings" panose="05000000000000000000" pitchFamily="2" charset="2"/>
              <a:buChar char="Ø"/>
            </a:pPr>
            <a:r>
              <a:rPr lang="en-GB" sz="5500" dirty="0">
                <a:latin typeface="Calibri" panose="020F0502020204030204" pitchFamily="34" charset="0"/>
                <a:ea typeface="Calibri" panose="020F0502020204030204" pitchFamily="34" charset="0"/>
                <a:cs typeface="Times New Roman" panose="02020603050405020304" pitchFamily="18" charset="0"/>
              </a:rPr>
              <a:t>Completed and be signed off for that SIA by the Clinical Supervisor in CSR  </a:t>
            </a:r>
          </a:p>
          <a:p>
            <a:pPr lvl="1">
              <a:lnSpc>
                <a:spcPct val="120000"/>
              </a:lnSpc>
              <a:spcAft>
                <a:spcPts val="800"/>
              </a:spcAft>
              <a:buFont typeface="Wingdings" panose="05000000000000000000" pitchFamily="2" charset="2"/>
              <a:buChar char="Ø"/>
            </a:pPr>
            <a:r>
              <a:rPr lang="en-GB" sz="5500" dirty="0">
                <a:latin typeface="Calibri" panose="020F0502020204030204" pitchFamily="34" charset="0"/>
                <a:ea typeface="Calibri" panose="020F0502020204030204" pitchFamily="34" charset="0"/>
                <a:cs typeface="Times New Roman" panose="02020603050405020304" pitchFamily="18" charset="0"/>
              </a:rPr>
              <a:t>Confirmed by Educational Supervisor </a:t>
            </a:r>
          </a:p>
          <a:p>
            <a:pPr lvl="1">
              <a:lnSpc>
                <a:spcPct val="120000"/>
              </a:lnSpc>
              <a:spcAft>
                <a:spcPts val="800"/>
              </a:spcAft>
              <a:buFont typeface="Wingdings" panose="05000000000000000000" pitchFamily="2" charset="2"/>
              <a:buChar char="Ø"/>
            </a:pPr>
            <a:r>
              <a:rPr lang="en-GB" sz="5500" dirty="0">
                <a:latin typeface="Calibri" panose="020F0502020204030204" pitchFamily="34" charset="0"/>
                <a:ea typeface="Calibri" panose="020F0502020204030204" pitchFamily="34" charset="0"/>
                <a:cs typeface="Times New Roman" panose="02020603050405020304" pitchFamily="18" charset="0"/>
              </a:rPr>
              <a:t>Awarded Outcome 1 at the end of that training year in which that SIA was completed (if different outcome - individual case to be assessed by ES and TPD)</a:t>
            </a:r>
          </a:p>
          <a:p>
            <a:pPr>
              <a:spcAft>
                <a:spcPts val="800"/>
              </a:spcAft>
            </a:pPr>
            <a:r>
              <a:rPr lang="en-GB" sz="7400" b="1" dirty="0">
                <a:latin typeface="Calibri" panose="020F0502020204030204" pitchFamily="34" charset="0"/>
                <a:ea typeface="Calibri" panose="020F0502020204030204" pitchFamily="34" charset="0"/>
                <a:cs typeface="Times New Roman" panose="02020603050405020304" pitchFamily="18" charset="0"/>
              </a:rPr>
              <a:t>Three SIAs (Cataract, Urgent Eye Care, Community Ophthalmology) </a:t>
            </a:r>
          </a:p>
          <a:p>
            <a:pPr>
              <a:spcAft>
                <a:spcPts val="800"/>
              </a:spcAft>
            </a:pPr>
            <a:r>
              <a:rPr lang="en-GB" sz="7400" b="1" dirty="0">
                <a:latin typeface="Calibri" panose="020F0502020204030204" pitchFamily="34" charset="0"/>
                <a:ea typeface="Calibri" panose="020F0502020204030204" pitchFamily="34" charset="0"/>
                <a:cs typeface="Times New Roman" panose="02020603050405020304" pitchFamily="18" charset="0"/>
              </a:rPr>
              <a:t>PLUS Six Generic Domains (Non-patient management)</a:t>
            </a:r>
          </a:p>
          <a:p>
            <a:pPr lvl="1">
              <a:spcAft>
                <a:spcPts val="800"/>
              </a:spcAft>
              <a:buFont typeface="Wingdings" panose="05000000000000000000" pitchFamily="2" charset="2"/>
              <a:buChar char="Ø"/>
            </a:pPr>
            <a:r>
              <a:rPr lang="en-GB" sz="5500" dirty="0">
                <a:latin typeface="Calibri" panose="020F0502020204030204" pitchFamily="34" charset="0"/>
                <a:ea typeface="Calibri" panose="020F0502020204030204" pitchFamily="34" charset="0"/>
                <a:cs typeface="Times New Roman" panose="02020603050405020304" pitchFamily="18" charset="0"/>
              </a:rPr>
              <a:t>Transition checklist to be completed by trainee</a:t>
            </a:r>
          </a:p>
          <a:p>
            <a:pPr lvl="1">
              <a:spcAft>
                <a:spcPts val="800"/>
              </a:spcAft>
              <a:buFont typeface="Wingdings" panose="05000000000000000000" pitchFamily="2" charset="2"/>
              <a:buChar char="Ø"/>
            </a:pPr>
            <a:r>
              <a:rPr lang="en-GB" sz="5500" dirty="0">
                <a:latin typeface="Calibri" panose="020F0502020204030204" pitchFamily="34" charset="0"/>
                <a:ea typeface="Calibri" panose="020F0502020204030204" pitchFamily="34" charset="0"/>
                <a:cs typeface="Times New Roman" panose="02020603050405020304" pitchFamily="18" charset="0"/>
              </a:rPr>
              <a:t>Signed off by Educational Supervisor</a:t>
            </a:r>
          </a:p>
          <a:p>
            <a:endParaRPr lang="en-US" dirty="0"/>
          </a:p>
        </p:txBody>
      </p:sp>
    </p:spTree>
    <p:extLst>
      <p:ext uri="{BB962C8B-B14F-4D97-AF65-F5344CB8AC3E}">
        <p14:creationId xmlns:p14="http://schemas.microsoft.com/office/powerpoint/2010/main" val="29314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2C4E5-89A4-2F79-7435-2E7142C3C9FE}"/>
            </a:ext>
          </a:extLst>
        </p:cNvPr>
        <p:cNvGrpSpPr/>
        <p:nvPr/>
      </p:nvGrpSpPr>
      <p:grpSpPr>
        <a:xfrm>
          <a:off x="0" y="0"/>
          <a:ext cx="0" cy="0"/>
          <a:chOff x="0" y="0"/>
          <a:chExt cx="0" cy="0"/>
        </a:xfrm>
      </p:grpSpPr>
      <p:pic>
        <p:nvPicPr>
          <p:cNvPr id="14338" name="Picture 1">
            <a:extLst>
              <a:ext uri="{FF2B5EF4-FFF2-40B4-BE49-F238E27FC236}">
                <a16:creationId xmlns:a16="http://schemas.microsoft.com/office/drawing/2014/main" id="{097384E6-9DDF-BC2E-0994-5FF1571506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550" y="0"/>
            <a:ext cx="92564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4339" name="Rectangle 3">
            <a:extLst>
              <a:ext uri="{FF2B5EF4-FFF2-40B4-BE49-F238E27FC236}">
                <a16:creationId xmlns:a16="http://schemas.microsoft.com/office/drawing/2014/main" id="{4B71A5A1-20D0-6C0E-0024-99D6A13AAC64}"/>
              </a:ext>
            </a:extLst>
          </p:cNvPr>
          <p:cNvSpPr>
            <a:spLocks noGrp="1" noChangeArrowheads="1"/>
          </p:cNvSpPr>
          <p:nvPr>
            <p:ph type="title"/>
          </p:nvPr>
        </p:nvSpPr>
        <p:spPr>
          <a:xfrm>
            <a:off x="2209800" y="252966"/>
            <a:ext cx="7772400" cy="876300"/>
          </a:xfrm>
        </p:spPr>
        <p:txBody>
          <a:bodyPr>
            <a:normAutofit/>
          </a:bodyPr>
          <a:lstStyle/>
          <a:p>
            <a:r>
              <a:rPr lang="en-US" altLang="en-US" sz="3200" dirty="0">
                <a:solidFill>
                  <a:srgbClr val="FFFFFF"/>
                </a:solidFill>
                <a:latin typeface="Lucida Grande"/>
                <a:cs typeface="Arial" panose="020B0604020202020204" pitchFamily="34" charset="0"/>
                <a:sym typeface="Helvetica Neue" charset="0"/>
              </a:rPr>
              <a:t>Progress to Level 4 - 2</a:t>
            </a:r>
          </a:p>
        </p:txBody>
      </p:sp>
      <p:sp>
        <p:nvSpPr>
          <p:cNvPr id="14341" name="Rectangle 5">
            <a:extLst>
              <a:ext uri="{FF2B5EF4-FFF2-40B4-BE49-F238E27FC236}">
                <a16:creationId xmlns:a16="http://schemas.microsoft.com/office/drawing/2014/main" id="{A6BD409F-91C7-459E-0818-E15DA7FEF7E2}"/>
              </a:ext>
            </a:extLst>
          </p:cNvPr>
          <p:cNvSpPr>
            <a:spLocks/>
          </p:cNvSpPr>
          <p:nvPr/>
        </p:nvSpPr>
        <p:spPr bwMode="auto">
          <a:xfrm>
            <a:off x="1998869" y="2488908"/>
            <a:ext cx="8023672"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0" tIns="0" rIns="0" bIns="0"/>
          <a:lstStyle>
            <a:lvl1pPr marL="24161750" indent="-24161750" eaLnBrk="0" hangingPunct="0">
              <a:defRPr sz="4200">
                <a:solidFill>
                  <a:srgbClr val="000000"/>
                </a:solidFill>
                <a:latin typeface="Gill Sans" charset="-52"/>
                <a:ea typeface="ヒラギノ角ゴ ProN W3" charset="-128"/>
                <a:sym typeface="Gill Sans" charset="-52"/>
              </a:defRPr>
            </a:lvl1pPr>
            <a:lvl2pPr marL="37931725" indent="-37474525" eaLnBrk="0" hangingPunct="0">
              <a:defRPr sz="4200">
                <a:solidFill>
                  <a:srgbClr val="000000"/>
                </a:solidFill>
                <a:latin typeface="Gill Sans" charset="-52"/>
                <a:ea typeface="ヒラギノ角ゴ ProN W3" charset="-128"/>
                <a:sym typeface="Gill Sans" charset="-52"/>
              </a:defRPr>
            </a:lvl2pPr>
            <a:lvl3pPr eaLnBrk="0" hangingPunct="0">
              <a:defRPr sz="4200">
                <a:solidFill>
                  <a:srgbClr val="000000"/>
                </a:solidFill>
                <a:latin typeface="Gill Sans" charset="-52"/>
                <a:ea typeface="ヒラギノ角ゴ ProN W3" charset="-128"/>
                <a:sym typeface="Gill Sans" charset="-52"/>
              </a:defRPr>
            </a:lvl3pPr>
            <a:lvl4pPr eaLnBrk="0" hangingPunct="0">
              <a:defRPr sz="4200">
                <a:solidFill>
                  <a:srgbClr val="000000"/>
                </a:solidFill>
                <a:latin typeface="Gill Sans" charset="-52"/>
                <a:ea typeface="ヒラギノ角ゴ ProN W3" charset="-128"/>
                <a:sym typeface="Gill Sans" charset="-52"/>
              </a:defRPr>
            </a:lvl4pPr>
            <a:lvl5pPr eaLnBrk="0" hangingPunct="0">
              <a:defRPr sz="4200">
                <a:solidFill>
                  <a:srgbClr val="000000"/>
                </a:solidFill>
                <a:latin typeface="Gill Sans" charset="-52"/>
                <a:ea typeface="ヒラギノ角ゴ ProN W3" charset="-128"/>
                <a:sym typeface="Gill Sans" charset="-52"/>
              </a:defRPr>
            </a:lvl5pPr>
            <a:lvl6pPr marL="4572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6pPr>
            <a:lvl7pPr marL="9144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7pPr>
            <a:lvl8pPr marL="13716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8pPr>
            <a:lvl9pPr marL="1828800" algn="ctr" eaLnBrk="0" fontAlgn="base" hangingPunct="0">
              <a:spcBef>
                <a:spcPct val="0"/>
              </a:spcBef>
              <a:spcAft>
                <a:spcPct val="0"/>
              </a:spcAft>
              <a:defRPr sz="4200">
                <a:solidFill>
                  <a:srgbClr val="000000"/>
                </a:solidFill>
                <a:latin typeface="Gill Sans" charset="-52"/>
                <a:ea typeface="ヒラギノ角ゴ ProN W3" charset="-128"/>
                <a:sym typeface="Gill Sans" charset="-52"/>
              </a:defRPr>
            </a:lvl9pPr>
          </a:lstStyle>
          <a:p>
            <a:pPr marL="800080" lvl="3" indent="-342891" eaLnBrk="1" hangingPunct="1">
              <a:buClr>
                <a:srgbClr val="BBE0E3">
                  <a:lumMod val="50000"/>
                </a:srgbClr>
              </a:buClr>
              <a:buFont typeface="Arial" panose="020B0604020202020204" pitchFamily="34" charset="0"/>
              <a:buChar char="•"/>
            </a:pPr>
            <a:endParaRPr lang="en-GB" altLang="en-US" sz="2400" dirty="0">
              <a:solidFill>
                <a:srgbClr val="000000">
                  <a:lumMod val="65000"/>
                  <a:lumOff val="35000"/>
                </a:srgbClr>
              </a:solidFill>
              <a:latin typeface="Arial" panose="020B0604020202020204" pitchFamily="34" charset="0"/>
              <a:cs typeface="Arial" panose="020B0604020202020204" pitchFamily="34" charset="0"/>
              <a:sym typeface="Helvetica" charset="0"/>
            </a:endParaRPr>
          </a:p>
        </p:txBody>
      </p:sp>
      <p:sp>
        <p:nvSpPr>
          <p:cNvPr id="3" name="Content Placeholder 2">
            <a:extLst>
              <a:ext uri="{FF2B5EF4-FFF2-40B4-BE49-F238E27FC236}">
                <a16:creationId xmlns:a16="http://schemas.microsoft.com/office/drawing/2014/main" id="{E9313739-7444-F6E4-8F91-C22B25C65106}"/>
              </a:ext>
            </a:extLst>
          </p:cNvPr>
          <p:cNvSpPr>
            <a:spLocks noGrp="1"/>
          </p:cNvSpPr>
          <p:nvPr>
            <p:ph idx="1"/>
          </p:nvPr>
        </p:nvSpPr>
        <p:spPr>
          <a:xfrm>
            <a:off x="1651247" y="1669508"/>
            <a:ext cx="8371294" cy="4351338"/>
          </a:xfrm>
        </p:spPr>
        <p:txBody>
          <a:bodyPr>
            <a:normAutofit/>
          </a:bodyPr>
          <a:lstStyle/>
          <a:p>
            <a:r>
              <a:rPr lang="en-US" sz="2400" b="1" dirty="0"/>
              <a:t>Outcome 1 in ARCP</a:t>
            </a:r>
          </a:p>
          <a:p>
            <a:pPr lvl="1">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if an adverse outcome has been awarded, it should be discussed on an individual basis with the TPD</a:t>
            </a:r>
          </a:p>
          <a:p>
            <a:pPr marL="0" indent="0">
              <a:buNone/>
            </a:pPr>
            <a:endParaRPr lang="en-US" sz="2400" dirty="0"/>
          </a:p>
          <a:p>
            <a:r>
              <a:rPr lang="en-US" sz="2400" b="1" dirty="0" err="1"/>
              <a:t>FRCOphth</a:t>
            </a:r>
            <a:r>
              <a:rPr lang="en-US" sz="2400" b="1" dirty="0"/>
              <a:t> Part 2 Exam is EXEMPT for trainees progressing to Level 4 in August 2024 or February 2025</a:t>
            </a:r>
          </a:p>
          <a:p>
            <a:pPr lvl="1">
              <a:buFont typeface="Wingdings" panose="05000000000000000000" pitchFamily="2" charset="2"/>
              <a:buChar char="Ø"/>
            </a:pPr>
            <a:r>
              <a:rPr lang="en-US" sz="2000" dirty="0"/>
              <a:t>They will have until the end of CCT (7yrs) to pass the exam</a:t>
            </a:r>
          </a:p>
          <a:p>
            <a:pPr marL="457200" lvl="1" indent="0">
              <a:buNone/>
            </a:pPr>
            <a:endParaRPr lang="en-US" sz="2400" dirty="0"/>
          </a:p>
          <a:p>
            <a:r>
              <a:rPr lang="en-US" sz="2400" b="1" dirty="0"/>
              <a:t>Please send US a list of trainees who need the exemption for the exam - MANDATORY</a:t>
            </a:r>
          </a:p>
        </p:txBody>
      </p:sp>
    </p:spTree>
    <p:extLst>
      <p:ext uri="{BB962C8B-B14F-4D97-AF65-F5344CB8AC3E}">
        <p14:creationId xmlns:p14="http://schemas.microsoft.com/office/powerpoint/2010/main" val="34512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2615-412F-E361-B478-D5D5792335F1}"/>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40DE3272-26BE-CFFE-CFD7-9C4F6AF68DC8}"/>
              </a:ext>
            </a:extLst>
          </p:cNvPr>
          <p:cNvGraphicFramePr>
            <a:graphicFrameLocks noGrp="1" noChangeAspect="1"/>
          </p:cNvGraphicFramePr>
          <p:nvPr>
            <p:ph idx="1"/>
            <p:extLst>
              <p:ext uri="{D42A27DB-BD31-4B8C-83A1-F6EECF244321}">
                <p14:modId xmlns:p14="http://schemas.microsoft.com/office/powerpoint/2010/main" val="1016097370"/>
              </p:ext>
            </p:extLst>
          </p:nvPr>
        </p:nvGraphicFramePr>
        <p:xfrm>
          <a:off x="133165" y="71022"/>
          <a:ext cx="11629748" cy="6933460"/>
        </p:xfrm>
        <a:graphic>
          <a:graphicData uri="http://schemas.openxmlformats.org/presentationml/2006/ole">
            <mc:AlternateContent xmlns:mc="http://schemas.openxmlformats.org/markup-compatibility/2006">
              <mc:Choice xmlns:v="urn:schemas-microsoft-com:vml" Requires="v">
                <p:oleObj name="Acrobat Document" r:id="rId2" imgW="7315200" imgH="4114800" progId="Acrobat.Document.DC">
                  <p:embed/>
                </p:oleObj>
              </mc:Choice>
              <mc:Fallback>
                <p:oleObj name="Acrobat Document" r:id="rId2" imgW="7315200" imgH="4114800" progId="Acrobat.Document.DC">
                  <p:embed/>
                  <p:pic>
                    <p:nvPicPr>
                      <p:cNvPr id="0" name=""/>
                      <p:cNvPicPr/>
                      <p:nvPr/>
                    </p:nvPicPr>
                    <p:blipFill>
                      <a:blip r:embed="rId3"/>
                      <a:stretch>
                        <a:fillRect/>
                      </a:stretch>
                    </p:blipFill>
                    <p:spPr>
                      <a:xfrm>
                        <a:off x="133165" y="71022"/>
                        <a:ext cx="11629748" cy="6933460"/>
                      </a:xfrm>
                      <a:prstGeom prst="rect">
                        <a:avLst/>
                      </a:prstGeom>
                    </p:spPr>
                  </p:pic>
                </p:oleObj>
              </mc:Fallback>
            </mc:AlternateContent>
          </a:graphicData>
        </a:graphic>
      </p:graphicFrame>
    </p:spTree>
    <p:extLst>
      <p:ext uri="{BB962C8B-B14F-4D97-AF65-F5344CB8AC3E}">
        <p14:creationId xmlns:p14="http://schemas.microsoft.com/office/powerpoint/2010/main" val="2804698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2090</Words>
  <Application>Microsoft Office PowerPoint</Application>
  <PresentationFormat>Widescreen</PresentationFormat>
  <Paragraphs>192</Paragraphs>
  <Slides>20</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Aptos</vt:lpstr>
      <vt:lpstr>Arial</vt:lpstr>
      <vt:lpstr>Calibri</vt:lpstr>
      <vt:lpstr>Calibri Light</vt:lpstr>
      <vt:lpstr>Lucida Grande</vt:lpstr>
      <vt:lpstr>Wingdings</vt:lpstr>
      <vt:lpstr>Office Theme</vt:lpstr>
      <vt:lpstr>Acrobat Document</vt:lpstr>
      <vt:lpstr>Curriculum 2024</vt:lpstr>
      <vt:lpstr>Who?</vt:lpstr>
      <vt:lpstr>OOP/ LTFT/Academic trainees</vt:lpstr>
      <vt:lpstr>Progress to Level 2 in Aug 2024</vt:lpstr>
      <vt:lpstr>Progress to Level 3 in Aug 2024</vt:lpstr>
      <vt:lpstr>Completion of Level 3</vt:lpstr>
      <vt:lpstr>Progress to Level 4 - 1</vt:lpstr>
      <vt:lpstr>Progress to Level 4 - 2</vt:lpstr>
      <vt:lpstr>PowerPoint Presentation</vt:lpstr>
      <vt:lpstr>PowerPoint Presentation</vt:lpstr>
      <vt:lpstr>ARCP 2024 - Key facts</vt:lpstr>
      <vt:lpstr>ARCP 2024 – Intended Level</vt:lpstr>
      <vt:lpstr>Future ARCPs</vt:lpstr>
      <vt:lpstr>Level Progression outside Annual ARCP</vt:lpstr>
      <vt:lpstr>Questions and Scenarios - 1</vt:lpstr>
      <vt:lpstr>Questions and Scenarios - 2</vt:lpstr>
      <vt:lpstr>Questions and Scenarios - 2</vt:lpstr>
      <vt:lpstr>Questions and Scenarios - 3</vt:lpstr>
      <vt:lpstr>Questions and Scenarios- 5</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Vikas Chadha</dc:creator>
  <cp:lastModifiedBy>Kim Scrivener</cp:lastModifiedBy>
  <cp:revision>59</cp:revision>
  <dcterms:created xsi:type="dcterms:W3CDTF">2023-05-09T20:27:14Z</dcterms:created>
  <dcterms:modified xsi:type="dcterms:W3CDTF">2024-03-28T12:44:35Z</dcterms:modified>
</cp:coreProperties>
</file>